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797675" cy="9926625"/>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8nBOJ6GwvD1y5jTLtC41DyXCR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8: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hyperlink" Target="mailto:difoi.nuble@goredenuble.c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hyperlink" Target="mailto:difoi.nuble@goredenuble.c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hyperlink" Target="https://forms.gle/Xpu82bSvbfuGsUUP8" TargetMode="External"/><Relationship Id="rId5" Type="http://schemas.openxmlformats.org/officeDocument/2006/relationships/image" Target="../media/image19.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2.jpg"/><Relationship Id="rId13" Type="http://schemas.openxmlformats.org/officeDocument/2006/relationships/image" Target="../media/image5.png"/><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8.jpg"/><Relationship Id="rId9" Type="http://schemas.openxmlformats.org/officeDocument/2006/relationships/image" Target="../media/image13.png"/><Relationship Id="rId5" Type="http://schemas.openxmlformats.org/officeDocument/2006/relationships/image" Target="../media/image6.jpg"/><Relationship Id="rId6" Type="http://schemas.openxmlformats.org/officeDocument/2006/relationships/image" Target="../media/image1.jpg"/><Relationship Id="rId7" Type="http://schemas.openxmlformats.org/officeDocument/2006/relationships/image" Target="../media/image17.jpg"/><Relationship Id="rId8"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nvSpPr>
        <p:spPr>
          <a:xfrm>
            <a:off x="1524000" y="2707071"/>
            <a:ext cx="9144000" cy="1443858"/>
          </a:xfrm>
          <a:prstGeom prst="rect">
            <a:avLst/>
          </a:prstGeom>
          <a:noFill/>
          <a:ln>
            <a:noFill/>
          </a:ln>
        </p:spPr>
        <p:txBody>
          <a:bodyPr anchorCtr="0" anchor="b" bIns="45700" lIns="91425" spcFirstLastPara="1" rIns="91425" wrap="square" tIns="45700">
            <a:normAutofit fontScale="82500" lnSpcReduction="10000"/>
          </a:bodyPr>
          <a:lstStyle/>
          <a:p>
            <a:pPr indent="0" lvl="0" marL="0" marR="0" rtl="0" algn="ctr">
              <a:lnSpc>
                <a:spcPct val="90000"/>
              </a:lnSpc>
              <a:spcBef>
                <a:spcPts val="0"/>
              </a:spcBef>
              <a:spcAft>
                <a:spcPts val="0"/>
              </a:spcAft>
              <a:buClr>
                <a:schemeClr val="dk1"/>
              </a:buClr>
              <a:buSzPct val="100000"/>
              <a:buFont typeface="Calibri"/>
              <a:buNone/>
            </a:pPr>
            <a:r>
              <a:rPr b="1" i="1" lang="es-ES" sz="6000" u="none" cap="none" strike="noStrike">
                <a:solidFill>
                  <a:schemeClr val="dk1"/>
                </a:solidFill>
                <a:latin typeface="Calibri"/>
                <a:ea typeface="Calibri"/>
                <a:cs typeface="Calibri"/>
                <a:sym typeface="Calibri"/>
              </a:rPr>
              <a:t>FONDO REGIONAL PARA LA PRODUCTIVIDAD Y EL DESARROLLO</a:t>
            </a:r>
            <a:endParaRPr/>
          </a:p>
        </p:txBody>
      </p:sp>
      <p:sp>
        <p:nvSpPr>
          <p:cNvPr id="90" name="Google Shape;90;p1"/>
          <p:cNvSpPr txBox="1"/>
          <p:nvPr/>
        </p:nvSpPr>
        <p:spPr>
          <a:xfrm>
            <a:off x="1524000" y="4150929"/>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rial"/>
              <a:buNone/>
            </a:pPr>
            <a:r>
              <a:rPr b="1" i="0" lang="es-ES" sz="4000" u="none" cap="none" strike="noStrike">
                <a:solidFill>
                  <a:schemeClr val="dk1"/>
                </a:solidFill>
                <a:latin typeface="Calibri"/>
                <a:ea typeface="Calibri"/>
                <a:cs typeface="Calibri"/>
                <a:sym typeface="Calibri"/>
              </a:rPr>
              <a:t>202</a:t>
            </a:r>
            <a:r>
              <a:rPr b="1" lang="es-ES" sz="4000">
                <a:solidFill>
                  <a:schemeClr val="dk1"/>
                </a:solidFill>
                <a:latin typeface="Calibri"/>
                <a:ea typeface="Calibri"/>
                <a:cs typeface="Calibri"/>
                <a:sym typeface="Calibri"/>
              </a:rPr>
              <a:t>5</a:t>
            </a:r>
            <a:endParaRPr/>
          </a:p>
        </p:txBody>
      </p:sp>
      <p:sp>
        <p:nvSpPr>
          <p:cNvPr id="91" name="Google Shape;91;p1"/>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10"/>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grpSp>
        <p:nvGrpSpPr>
          <p:cNvPr id="232" name="Google Shape;232;p10"/>
          <p:cNvGrpSpPr/>
          <p:nvPr/>
        </p:nvGrpSpPr>
        <p:grpSpPr>
          <a:xfrm>
            <a:off x="393634" y="1350254"/>
            <a:ext cx="9440008" cy="1050804"/>
            <a:chOff x="4397" y="246796"/>
            <a:chExt cx="9440008" cy="1050804"/>
          </a:xfrm>
        </p:grpSpPr>
        <p:sp>
          <p:nvSpPr>
            <p:cNvPr id="233" name="Google Shape;233;p10"/>
            <p:cNvSpPr/>
            <p:nvPr/>
          </p:nvSpPr>
          <p:spPr>
            <a:xfrm>
              <a:off x="4397" y="273734"/>
              <a:ext cx="2559666" cy="1023866"/>
            </a:xfrm>
            <a:prstGeom prst="chevron">
              <a:avLst>
                <a:gd fmla="val 50000" name="adj"/>
              </a:avLst>
            </a:prstGeom>
            <a:solidFill>
              <a:srgbClr val="323F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txBox="1"/>
            <p:nvPr/>
          </p:nvSpPr>
          <p:spPr>
            <a:xfrm>
              <a:off x="516330" y="273734"/>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s-ES" sz="1500" u="none" cap="none" strike="noStrike">
                  <a:solidFill>
                    <a:schemeClr val="lt1"/>
                  </a:solidFill>
                  <a:latin typeface="Calibri"/>
                  <a:ea typeface="Calibri"/>
                  <a:cs typeface="Calibri"/>
                  <a:sym typeface="Calibri"/>
                </a:rPr>
                <a:t>PUBLICACIÓN Y POSTULACIÓN</a:t>
              </a:r>
              <a:endParaRPr/>
            </a:p>
          </p:txBody>
        </p:sp>
        <p:sp>
          <p:nvSpPr>
            <p:cNvPr id="235" name="Google Shape;235;p10"/>
            <p:cNvSpPr/>
            <p:nvPr/>
          </p:nvSpPr>
          <p:spPr>
            <a:xfrm>
              <a:off x="2308096" y="273734"/>
              <a:ext cx="2559666" cy="1023866"/>
            </a:xfrm>
            <a:prstGeom prst="chevron">
              <a:avLst>
                <a:gd fmla="val 50000" name="adj"/>
              </a:avLst>
            </a:prstGeom>
            <a:solidFill>
              <a:srgbClr val="D5D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txBox="1"/>
            <p:nvPr/>
          </p:nvSpPr>
          <p:spPr>
            <a:xfrm>
              <a:off x="2820029" y="273734"/>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dk1"/>
                </a:buClr>
                <a:buSzPts val="1500"/>
                <a:buFont typeface="Calibri"/>
                <a:buNone/>
              </a:pPr>
              <a:r>
                <a:rPr b="1" i="0" lang="es-ES" sz="1500" u="none" cap="none" strike="noStrike">
                  <a:solidFill>
                    <a:schemeClr val="dk1"/>
                  </a:solidFill>
                  <a:latin typeface="Calibri"/>
                  <a:ea typeface="Calibri"/>
                  <a:cs typeface="Calibri"/>
                  <a:sym typeface="Calibri"/>
                </a:rPr>
                <a:t>ADMISIBILIDAD ADMINISTRATIVA</a:t>
              </a:r>
              <a:endParaRPr/>
            </a:p>
          </p:txBody>
        </p:sp>
        <p:sp>
          <p:nvSpPr>
            <p:cNvPr id="237" name="Google Shape;237;p10"/>
            <p:cNvSpPr/>
            <p:nvPr/>
          </p:nvSpPr>
          <p:spPr>
            <a:xfrm>
              <a:off x="4611796" y="273734"/>
              <a:ext cx="2559666" cy="1023866"/>
            </a:xfrm>
            <a:prstGeom prst="chevron">
              <a:avLst>
                <a:gd fmla="val 50000" name="adj"/>
              </a:avLst>
            </a:prstGeom>
            <a:solidFill>
              <a:srgbClr val="323F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txBox="1"/>
            <p:nvPr/>
          </p:nvSpPr>
          <p:spPr>
            <a:xfrm>
              <a:off x="5123729" y="273734"/>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s-ES" sz="1500" u="none" cap="none" strike="noStrike">
                  <a:solidFill>
                    <a:schemeClr val="lt1"/>
                  </a:solidFill>
                  <a:latin typeface="Calibri"/>
                  <a:ea typeface="Calibri"/>
                  <a:cs typeface="Calibri"/>
                  <a:sym typeface="Calibri"/>
                </a:rPr>
                <a:t>ADMISIBILIDAD TÉCNICA</a:t>
              </a:r>
              <a:endParaRPr/>
            </a:p>
          </p:txBody>
        </p:sp>
        <p:sp>
          <p:nvSpPr>
            <p:cNvPr id="239" name="Google Shape;239;p10"/>
            <p:cNvSpPr/>
            <p:nvPr/>
          </p:nvSpPr>
          <p:spPr>
            <a:xfrm>
              <a:off x="6884739" y="246796"/>
              <a:ext cx="2559666" cy="1023866"/>
            </a:xfrm>
            <a:prstGeom prst="chevron">
              <a:avLst>
                <a:gd fmla="val 50000" name="adj"/>
              </a:avLst>
            </a:prstGeom>
            <a:solidFill>
              <a:srgbClr val="D5D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txBox="1"/>
            <p:nvPr/>
          </p:nvSpPr>
          <p:spPr>
            <a:xfrm>
              <a:off x="7396672" y="246796"/>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dk1"/>
                </a:buClr>
                <a:buSzPts val="1500"/>
                <a:buFont typeface="Calibri"/>
                <a:buNone/>
              </a:pPr>
              <a:r>
                <a:rPr b="1" i="0" lang="es-ES" sz="1500" u="none" cap="none" strike="noStrike">
                  <a:solidFill>
                    <a:schemeClr val="dk1"/>
                  </a:solidFill>
                  <a:latin typeface="Calibri"/>
                  <a:ea typeface="Calibri"/>
                  <a:cs typeface="Calibri"/>
                  <a:sym typeface="Calibri"/>
                </a:rPr>
                <a:t>EVALUACIÓN TÉCNICA</a:t>
              </a:r>
              <a:endParaRPr/>
            </a:p>
          </p:txBody>
        </p:sp>
      </p:grpSp>
      <p:sp>
        <p:nvSpPr>
          <p:cNvPr id="241" name="Google Shape;241;p10"/>
          <p:cNvSpPr txBox="1"/>
          <p:nvPr/>
        </p:nvSpPr>
        <p:spPr>
          <a:xfrm>
            <a:off x="242582" y="-12982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ETAPAS DEL PROCESO</a:t>
            </a:r>
            <a:endParaRPr b="0" i="0" sz="4400" u="none" cap="none" strike="noStrike">
              <a:solidFill>
                <a:schemeClr val="dk1"/>
              </a:solidFill>
              <a:latin typeface="Calibri"/>
              <a:ea typeface="Calibri"/>
              <a:cs typeface="Calibri"/>
              <a:sym typeface="Calibri"/>
            </a:endParaRPr>
          </a:p>
        </p:txBody>
      </p:sp>
      <p:cxnSp>
        <p:nvCxnSpPr>
          <p:cNvPr id="242" name="Google Shape;242;p10"/>
          <p:cNvCxnSpPr/>
          <p:nvPr/>
        </p:nvCxnSpPr>
        <p:spPr>
          <a:xfrm>
            <a:off x="605264" y="2734819"/>
            <a:ext cx="10375921" cy="24742"/>
          </a:xfrm>
          <a:prstGeom prst="straightConnector1">
            <a:avLst/>
          </a:prstGeom>
          <a:solidFill>
            <a:srgbClr val="4372C3"/>
          </a:solidFill>
          <a:ln cap="flat" cmpd="sng" w="57150">
            <a:solidFill>
              <a:schemeClr val="dk1"/>
            </a:solidFill>
            <a:prstDash val="solid"/>
            <a:miter lim="800000"/>
            <a:headEnd len="sm" w="sm" type="none"/>
            <a:tailEnd len="sm" w="sm" type="none"/>
          </a:ln>
        </p:spPr>
      </p:cxnSp>
      <p:sp>
        <p:nvSpPr>
          <p:cNvPr id="243" name="Google Shape;243;p10"/>
          <p:cNvSpPr/>
          <p:nvPr/>
        </p:nvSpPr>
        <p:spPr>
          <a:xfrm rot="5400000">
            <a:off x="10028174" y="1311382"/>
            <a:ext cx="1689861" cy="1851570"/>
          </a:xfrm>
          <a:prstGeom prst="homePlate">
            <a:avLst>
              <a:gd fmla="val 50000" name="adj"/>
            </a:avLst>
          </a:prstGeom>
          <a:solidFill>
            <a:srgbClr val="323F4F"/>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4" name="Google Shape;244;p10"/>
          <p:cNvSpPr txBox="1"/>
          <p:nvPr/>
        </p:nvSpPr>
        <p:spPr>
          <a:xfrm>
            <a:off x="10027337" y="1623098"/>
            <a:ext cx="1715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PRIORIZACIÓN</a:t>
            </a:r>
            <a:r>
              <a:rPr b="1" i="0" lang="es-ES" sz="1800" u="none" cap="none" strike="noStrike">
                <a:solidFill>
                  <a:schemeClr val="lt1"/>
                </a:solidFill>
                <a:latin typeface="Calibri"/>
                <a:ea typeface="Calibri"/>
                <a:cs typeface="Calibri"/>
                <a:sym typeface="Calibri"/>
              </a:rPr>
              <a:t> DE INICIATIVAS</a:t>
            </a:r>
            <a:endParaRPr/>
          </a:p>
        </p:txBody>
      </p:sp>
      <p:sp>
        <p:nvSpPr>
          <p:cNvPr id="245" name="Google Shape;245;p10"/>
          <p:cNvSpPr txBox="1"/>
          <p:nvPr/>
        </p:nvSpPr>
        <p:spPr>
          <a:xfrm>
            <a:off x="605267" y="2822039"/>
            <a:ext cx="1946245" cy="738664"/>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PUBLICACIÓN DE BASES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La postulación se llevará a cabo entre el día ------------- al día   ------------ hasta las 23:59 horas</a:t>
            </a:r>
            <a:endParaRPr/>
          </a:p>
        </p:txBody>
      </p:sp>
      <p:sp>
        <p:nvSpPr>
          <p:cNvPr id="246" name="Google Shape;246;p10"/>
          <p:cNvSpPr txBox="1"/>
          <p:nvPr/>
        </p:nvSpPr>
        <p:spPr>
          <a:xfrm>
            <a:off x="605264" y="3541188"/>
            <a:ext cx="1946245" cy="73866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CONSULTAS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Se llevará a cabo los primeros </a:t>
            </a:r>
            <a:r>
              <a:rPr b="1" i="0" lang="es-ES" sz="1000" u="none" cap="none" strike="noStrike">
                <a:solidFill>
                  <a:schemeClr val="dk1"/>
                </a:solidFill>
                <a:latin typeface="Calibri"/>
                <a:ea typeface="Calibri"/>
                <a:cs typeface="Calibri"/>
                <a:sym typeface="Calibri"/>
              </a:rPr>
              <a:t>06 días corridos</a:t>
            </a:r>
            <a:r>
              <a:rPr b="0" i="0" lang="es-ES" sz="1000" u="none" cap="none" strike="noStrike">
                <a:solidFill>
                  <a:schemeClr val="dk1"/>
                </a:solidFill>
                <a:latin typeface="Calibri"/>
                <a:ea typeface="Calibri"/>
                <a:cs typeface="Calibri"/>
                <a:sym typeface="Calibri"/>
              </a:rPr>
              <a:t> desde la fecha de postulación.</a:t>
            </a:r>
            <a:endParaRPr/>
          </a:p>
        </p:txBody>
      </p:sp>
      <p:sp>
        <p:nvSpPr>
          <p:cNvPr id="247" name="Google Shape;247;p10"/>
          <p:cNvSpPr txBox="1"/>
          <p:nvPr/>
        </p:nvSpPr>
        <p:spPr>
          <a:xfrm>
            <a:off x="605264" y="4244831"/>
            <a:ext cx="1946245" cy="107721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RESPUESTAS A CONSULTAS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A través del correo </a:t>
            </a:r>
            <a:r>
              <a:rPr b="0" i="0" lang="es-ES"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difoi.nuble@goredenuble.cl</a:t>
            </a:r>
            <a:r>
              <a:rPr b="0" i="0" lang="es-ES" sz="1000" u="none" cap="none" strike="noStrike">
                <a:solidFill>
                  <a:schemeClr val="dk1"/>
                </a:solidFill>
                <a:latin typeface="Calibri"/>
                <a:ea typeface="Calibri"/>
                <a:cs typeface="Calibri"/>
                <a:sym typeface="Calibri"/>
              </a:rPr>
              <a:t> los cuales se responderán dentro de los 5 días hábiles.</a:t>
            </a:r>
            <a:endParaRPr/>
          </a:p>
        </p:txBody>
      </p:sp>
      <p:sp>
        <p:nvSpPr>
          <p:cNvPr id="248" name="Google Shape;248;p10"/>
          <p:cNvSpPr txBox="1"/>
          <p:nvPr/>
        </p:nvSpPr>
        <p:spPr>
          <a:xfrm>
            <a:off x="605265" y="5305638"/>
            <a:ext cx="1946245" cy="27699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CIERRE DEL CONCURSO</a:t>
            </a:r>
            <a:endParaRPr b="0" i="0" sz="1200" u="none" cap="none" strike="noStrike">
              <a:solidFill>
                <a:schemeClr val="dk1"/>
              </a:solidFill>
              <a:latin typeface="Calibri"/>
              <a:ea typeface="Calibri"/>
              <a:cs typeface="Calibri"/>
              <a:sym typeface="Calibri"/>
            </a:endParaRPr>
          </a:p>
        </p:txBody>
      </p:sp>
      <p:sp>
        <p:nvSpPr>
          <p:cNvPr id="249" name="Google Shape;249;p10"/>
          <p:cNvSpPr txBox="1"/>
          <p:nvPr/>
        </p:nvSpPr>
        <p:spPr>
          <a:xfrm>
            <a:off x="2854917" y="2822039"/>
            <a:ext cx="2186866" cy="738664"/>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REVISIÓN DOCUMENTACIÓN</a:t>
            </a:r>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Se procederá a revisar que cumplan con lo solicitado en el punto N°6 de las bases, como por ejemplo:</a:t>
            </a:r>
            <a:endParaRPr/>
          </a:p>
        </p:txBody>
      </p:sp>
      <p:sp>
        <p:nvSpPr>
          <p:cNvPr id="250" name="Google Shape;250;p10"/>
          <p:cNvSpPr txBox="1"/>
          <p:nvPr/>
        </p:nvSpPr>
        <p:spPr>
          <a:xfrm>
            <a:off x="2854914" y="3474196"/>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REGISTRO EN </a:t>
            </a:r>
            <a:r>
              <a:rPr i="1" lang="es-ES" sz="1000">
                <a:solidFill>
                  <a:schemeClr val="dk1"/>
                </a:solidFill>
                <a:latin typeface="Calibri"/>
                <a:ea typeface="Calibri"/>
                <a:cs typeface="Calibri"/>
                <a:sym typeface="Calibri"/>
              </a:rPr>
              <a:t>LÍNEA</a:t>
            </a:r>
            <a:r>
              <a:rPr b="0" i="1" lang="es-ES" sz="1000" u="none" cap="none" strike="noStrike">
                <a:solidFill>
                  <a:schemeClr val="dk1"/>
                </a:solidFill>
                <a:latin typeface="Calibri"/>
                <a:ea typeface="Calibri"/>
                <a:cs typeface="Calibri"/>
                <a:sym typeface="Calibri"/>
              </a:rPr>
              <a:t> DEL PROGRAMA.</a:t>
            </a:r>
            <a:endParaRPr/>
          </a:p>
        </p:txBody>
      </p:sp>
      <p:sp>
        <p:nvSpPr>
          <p:cNvPr id="251" name="Google Shape;251;p10"/>
          <p:cNvSpPr txBox="1"/>
          <p:nvPr/>
        </p:nvSpPr>
        <p:spPr>
          <a:xfrm>
            <a:off x="2854914" y="3791609"/>
            <a:ext cx="2186866" cy="246221"/>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FORMULARIO DE POSTULACIÓN</a:t>
            </a:r>
            <a:endParaRPr/>
          </a:p>
        </p:txBody>
      </p:sp>
      <p:sp>
        <p:nvSpPr>
          <p:cNvPr id="252" name="Google Shape;252;p10"/>
          <p:cNvSpPr txBox="1"/>
          <p:nvPr/>
        </p:nvSpPr>
        <p:spPr>
          <a:xfrm>
            <a:off x="2854914" y="3989047"/>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ACREDITAR PERSONALIDAD </a:t>
            </a:r>
            <a:r>
              <a:rPr i="1" lang="es-ES" sz="1000">
                <a:solidFill>
                  <a:schemeClr val="dk1"/>
                </a:solidFill>
                <a:latin typeface="Calibri"/>
                <a:ea typeface="Calibri"/>
                <a:cs typeface="Calibri"/>
                <a:sym typeface="Calibri"/>
              </a:rPr>
              <a:t>JURÍDICA</a:t>
            </a:r>
            <a:r>
              <a:rPr b="0" i="1" lang="es-ES" sz="1000" u="none" cap="none" strike="noStrike">
                <a:solidFill>
                  <a:schemeClr val="dk1"/>
                </a:solidFill>
                <a:latin typeface="Calibri"/>
                <a:ea typeface="Calibri"/>
                <a:cs typeface="Calibri"/>
                <a:sym typeface="Calibri"/>
              </a:rPr>
              <a:t>. </a:t>
            </a:r>
            <a:endParaRPr/>
          </a:p>
        </p:txBody>
      </p:sp>
      <p:sp>
        <p:nvSpPr>
          <p:cNvPr id="253" name="Google Shape;253;p10"/>
          <p:cNvSpPr txBox="1"/>
          <p:nvPr/>
        </p:nvSpPr>
        <p:spPr>
          <a:xfrm>
            <a:off x="2854914" y="4303843"/>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VINCULACIÓN INICIATIVA CON PILAR O FOCO ESTRATÉGICO</a:t>
            </a:r>
            <a:endParaRPr/>
          </a:p>
        </p:txBody>
      </p:sp>
      <p:sp>
        <p:nvSpPr>
          <p:cNvPr id="254" name="Google Shape;254;p10"/>
          <p:cNvSpPr txBox="1"/>
          <p:nvPr/>
        </p:nvSpPr>
        <p:spPr>
          <a:xfrm>
            <a:off x="2854914" y="4610353"/>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PLAZO </a:t>
            </a:r>
            <a:r>
              <a:rPr i="1" lang="es-ES" sz="1000">
                <a:solidFill>
                  <a:schemeClr val="dk1"/>
                </a:solidFill>
                <a:latin typeface="Calibri"/>
                <a:ea typeface="Calibri"/>
                <a:cs typeface="Calibri"/>
                <a:sym typeface="Calibri"/>
              </a:rPr>
              <a:t>MÁXIMO</a:t>
            </a:r>
            <a:r>
              <a:rPr b="0" i="1" lang="es-ES" sz="1000" u="none" cap="none" strike="noStrike">
                <a:solidFill>
                  <a:schemeClr val="dk1"/>
                </a:solidFill>
                <a:latin typeface="Calibri"/>
                <a:ea typeface="Calibri"/>
                <a:cs typeface="Calibri"/>
                <a:sym typeface="Calibri"/>
              </a:rPr>
              <a:t> EJECUCIÓN 30 MESES</a:t>
            </a:r>
            <a:endParaRPr/>
          </a:p>
        </p:txBody>
      </p:sp>
      <p:sp>
        <p:nvSpPr>
          <p:cNvPr id="255" name="Google Shape;255;p10"/>
          <p:cNvSpPr txBox="1"/>
          <p:nvPr/>
        </p:nvSpPr>
        <p:spPr>
          <a:xfrm>
            <a:off x="2854914" y="4916989"/>
            <a:ext cx="2186866" cy="553998"/>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i="1" lang="es-ES" sz="1000">
                <a:solidFill>
                  <a:schemeClr val="dk1"/>
                </a:solidFill>
                <a:latin typeface="Calibri"/>
                <a:ea typeface="Calibri"/>
                <a:cs typeface="Calibri"/>
                <a:sym typeface="Calibri"/>
              </a:rPr>
              <a:t>MÁXIMO</a:t>
            </a:r>
            <a:r>
              <a:rPr b="0" i="1" lang="es-ES" sz="1000" u="none" cap="none" strike="noStrike">
                <a:solidFill>
                  <a:schemeClr val="dk1"/>
                </a:solidFill>
                <a:latin typeface="Calibri"/>
                <a:ea typeface="Calibri"/>
                <a:cs typeface="Calibri"/>
                <a:sym typeface="Calibri"/>
              </a:rPr>
              <a:t> 5 INICIATIVAS POR UNIDAD EJECUTORA (SEDE REGIONAL)</a:t>
            </a:r>
            <a:endParaRPr/>
          </a:p>
        </p:txBody>
      </p:sp>
      <p:sp>
        <p:nvSpPr>
          <p:cNvPr id="256" name="Google Shape;256;p10"/>
          <p:cNvSpPr txBox="1"/>
          <p:nvPr/>
        </p:nvSpPr>
        <p:spPr>
          <a:xfrm>
            <a:off x="2854913" y="5391050"/>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IMPUTAR UN MÁXIMO DEL </a:t>
            </a:r>
            <a:r>
              <a:rPr i="1" lang="es-ES" sz="1000">
                <a:solidFill>
                  <a:schemeClr val="dk1"/>
                </a:solidFill>
                <a:latin typeface="Calibri"/>
                <a:ea typeface="Calibri"/>
                <a:cs typeface="Calibri"/>
                <a:sym typeface="Calibri"/>
              </a:rPr>
              <a:t>25</a:t>
            </a:r>
            <a:r>
              <a:rPr b="0" i="1" lang="es-ES" sz="1000" u="none" cap="none" strike="noStrike">
                <a:solidFill>
                  <a:schemeClr val="dk1"/>
                </a:solidFill>
                <a:latin typeface="Calibri"/>
                <a:ea typeface="Calibri"/>
                <a:cs typeface="Calibri"/>
                <a:sym typeface="Calibri"/>
              </a:rPr>
              <a:t>% EN REMUNERACIONES</a:t>
            </a:r>
            <a:endParaRPr/>
          </a:p>
        </p:txBody>
      </p:sp>
      <p:sp>
        <p:nvSpPr>
          <p:cNvPr id="257" name="Google Shape;257;p10"/>
          <p:cNvSpPr txBox="1"/>
          <p:nvPr/>
        </p:nvSpPr>
        <p:spPr>
          <a:xfrm>
            <a:off x="2854912" y="5685095"/>
            <a:ext cx="218686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FF0000"/>
                </a:solidFill>
                <a:latin typeface="Calibri"/>
                <a:ea typeface="Calibri"/>
                <a:cs typeface="Calibri"/>
                <a:sym typeface="Calibri"/>
              </a:rPr>
              <a:t>Si la iniciativa no cumple con al menos uno de los criterios quedará INADMISIBLE ADMINISTRATIVAMENTE.</a:t>
            </a:r>
            <a:endParaRPr/>
          </a:p>
        </p:txBody>
      </p:sp>
      <p:sp>
        <p:nvSpPr>
          <p:cNvPr id="258" name="Google Shape;258;p10"/>
          <p:cNvSpPr txBox="1"/>
          <p:nvPr/>
        </p:nvSpPr>
        <p:spPr>
          <a:xfrm>
            <a:off x="2718948" y="2423265"/>
            <a:ext cx="2186866"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002060"/>
                </a:solidFill>
                <a:latin typeface="Calibri"/>
                <a:ea typeface="Calibri"/>
                <a:cs typeface="Calibri"/>
                <a:sym typeface="Calibri"/>
              </a:rPr>
              <a:t>PROFESIONALES DEL GORE ÑUBLE</a:t>
            </a:r>
            <a:endParaRPr/>
          </a:p>
        </p:txBody>
      </p:sp>
      <p:sp>
        <p:nvSpPr>
          <p:cNvPr id="259" name="Google Shape;259;p10"/>
          <p:cNvSpPr txBox="1"/>
          <p:nvPr/>
        </p:nvSpPr>
        <p:spPr>
          <a:xfrm>
            <a:off x="4905814" y="2423788"/>
            <a:ext cx="244624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002060"/>
                </a:solidFill>
                <a:latin typeface="Calibri"/>
                <a:ea typeface="Calibri"/>
                <a:cs typeface="Calibri"/>
                <a:sym typeface="Calibri"/>
              </a:rPr>
              <a:t>COMISIÓN TÉCNICA DE ADMISIBILIDAD.</a:t>
            </a:r>
            <a:endParaRPr/>
          </a:p>
        </p:txBody>
      </p:sp>
      <p:sp>
        <p:nvSpPr>
          <p:cNvPr id="260" name="Google Shape;260;p10"/>
          <p:cNvSpPr txBox="1"/>
          <p:nvPr/>
        </p:nvSpPr>
        <p:spPr>
          <a:xfrm>
            <a:off x="7273975" y="2374121"/>
            <a:ext cx="244624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002060"/>
                </a:solidFill>
                <a:latin typeface="Calibri"/>
                <a:ea typeface="Calibri"/>
                <a:cs typeface="Calibri"/>
                <a:sym typeface="Calibri"/>
              </a:rPr>
              <a:t>DEPARTAMENTO DE ANÁLISIS Y EVALUACIÓN (GORE ÑUBLE)</a:t>
            </a:r>
            <a:endParaRPr/>
          </a:p>
        </p:txBody>
      </p:sp>
      <p:sp>
        <p:nvSpPr>
          <p:cNvPr id="261" name="Google Shape;261;p10"/>
          <p:cNvSpPr txBox="1"/>
          <p:nvPr/>
        </p:nvSpPr>
        <p:spPr>
          <a:xfrm>
            <a:off x="5153855" y="2822003"/>
            <a:ext cx="2187000" cy="80040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VALIDACIÓN DE INICIATIVA PARA SOLUCIÓN DEL PROBLEMA DETECTADO</a:t>
            </a:r>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Se validar</a:t>
            </a:r>
            <a:r>
              <a:rPr lang="es-ES" sz="1000">
                <a:solidFill>
                  <a:schemeClr val="dk1"/>
                </a:solidFill>
                <a:latin typeface="Calibri"/>
                <a:ea typeface="Calibri"/>
                <a:cs typeface="Calibri"/>
                <a:sym typeface="Calibri"/>
              </a:rPr>
              <a:t>á</a:t>
            </a:r>
            <a:r>
              <a:rPr b="0" i="0" lang="es-ES" sz="1000" u="none" cap="none" strike="noStrike">
                <a:solidFill>
                  <a:schemeClr val="dk1"/>
                </a:solidFill>
                <a:latin typeface="Calibri"/>
                <a:ea typeface="Calibri"/>
                <a:cs typeface="Calibri"/>
                <a:sym typeface="Calibri"/>
              </a:rPr>
              <a:t>n los siguientes aspectos:</a:t>
            </a:r>
            <a:endParaRPr/>
          </a:p>
        </p:txBody>
      </p:sp>
      <p:sp>
        <p:nvSpPr>
          <p:cNvPr id="262" name="Google Shape;262;p10"/>
          <p:cNvSpPr txBox="1"/>
          <p:nvPr/>
        </p:nvSpPr>
        <p:spPr>
          <a:xfrm>
            <a:off x="5165190" y="3592631"/>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COHERENCIA GLOBAL DE LA INICIATIVA</a:t>
            </a:r>
            <a:endParaRPr/>
          </a:p>
        </p:txBody>
      </p:sp>
      <p:sp>
        <p:nvSpPr>
          <p:cNvPr id="263" name="Google Shape;263;p10"/>
          <p:cNvSpPr txBox="1"/>
          <p:nvPr/>
        </p:nvSpPr>
        <p:spPr>
          <a:xfrm>
            <a:off x="5165190" y="3952382"/>
            <a:ext cx="2186866" cy="553998"/>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COHERENCIA CON RESPECTO A LOS OBJETIVOS DE DESARROLLO REGIONAL</a:t>
            </a:r>
            <a:endParaRPr/>
          </a:p>
        </p:txBody>
      </p:sp>
      <p:sp>
        <p:nvSpPr>
          <p:cNvPr id="264" name="Google Shape;264;p10"/>
          <p:cNvSpPr txBox="1"/>
          <p:nvPr/>
        </p:nvSpPr>
        <p:spPr>
          <a:xfrm>
            <a:off x="5165190" y="4432031"/>
            <a:ext cx="2186866" cy="707886"/>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COHERENCIA ENTRE LOS COMPONENTES DE LA INICIATIVA CON RESPECTO A SU </a:t>
            </a:r>
            <a:r>
              <a:rPr i="1" lang="es-ES" sz="1000">
                <a:solidFill>
                  <a:schemeClr val="dk1"/>
                </a:solidFill>
                <a:latin typeface="Calibri"/>
                <a:ea typeface="Calibri"/>
                <a:cs typeface="Calibri"/>
                <a:sym typeface="Calibri"/>
              </a:rPr>
              <a:t>PROPÓSITO</a:t>
            </a:r>
            <a:r>
              <a:rPr b="0" i="1" lang="es-ES" sz="1000" u="none" cap="none" strike="noStrike">
                <a:solidFill>
                  <a:schemeClr val="dk1"/>
                </a:solidFill>
                <a:latin typeface="Calibri"/>
                <a:ea typeface="Calibri"/>
                <a:cs typeface="Calibri"/>
                <a:sym typeface="Calibri"/>
              </a:rPr>
              <a:t> Y ACTIVIDADES</a:t>
            </a:r>
            <a:endParaRPr/>
          </a:p>
        </p:txBody>
      </p:sp>
      <p:sp>
        <p:nvSpPr>
          <p:cNvPr id="265" name="Google Shape;265;p10"/>
          <p:cNvSpPr txBox="1"/>
          <p:nvPr/>
        </p:nvSpPr>
        <p:spPr>
          <a:xfrm>
            <a:off x="5165190" y="5053689"/>
            <a:ext cx="2186866" cy="246221"/>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MÉRITO INNOVADOR</a:t>
            </a:r>
            <a:endParaRPr/>
          </a:p>
        </p:txBody>
      </p:sp>
      <p:sp>
        <p:nvSpPr>
          <p:cNvPr id="266" name="Google Shape;266;p10"/>
          <p:cNvSpPr txBox="1"/>
          <p:nvPr/>
        </p:nvSpPr>
        <p:spPr>
          <a:xfrm>
            <a:off x="5165190" y="5477942"/>
            <a:ext cx="218686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FF0000"/>
                </a:solidFill>
                <a:latin typeface="Calibri"/>
                <a:ea typeface="Calibri"/>
                <a:cs typeface="Calibri"/>
                <a:sym typeface="Calibri"/>
              </a:rPr>
              <a:t>Si la iniciativa al momento de su puntuación obtiene menos de 5 puntos se considerará como INICIATIVA NO ELEGIBLE</a:t>
            </a:r>
            <a:endParaRPr/>
          </a:p>
        </p:txBody>
      </p:sp>
      <p:sp>
        <p:nvSpPr>
          <p:cNvPr id="267" name="Google Shape;267;p10"/>
          <p:cNvSpPr txBox="1"/>
          <p:nvPr/>
        </p:nvSpPr>
        <p:spPr>
          <a:xfrm>
            <a:off x="7475466" y="2838598"/>
            <a:ext cx="2187000" cy="175470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POSTULACIÓN Y REQUISITOS ESTABLECIDOS EN LA </a:t>
            </a:r>
            <a:r>
              <a:rPr b="1" i="1" lang="es-ES" sz="1200">
                <a:solidFill>
                  <a:schemeClr val="dk1"/>
                </a:solidFill>
                <a:latin typeface="Calibri"/>
                <a:ea typeface="Calibri"/>
                <a:cs typeface="Calibri"/>
                <a:sym typeface="Calibri"/>
              </a:rPr>
              <a:t>GUÍA</a:t>
            </a:r>
            <a:r>
              <a:rPr b="1" i="1" lang="es-ES" sz="1200" u="none" cap="none" strike="noStrike">
                <a:solidFill>
                  <a:schemeClr val="dk1"/>
                </a:solidFill>
                <a:latin typeface="Calibri"/>
                <a:ea typeface="Calibri"/>
                <a:cs typeface="Calibri"/>
                <a:sym typeface="Calibri"/>
              </a:rPr>
              <a:t> OPERATIVA DE PROGRAMAS AÑO 202</a:t>
            </a:r>
            <a:r>
              <a:rPr b="1" i="1" lang="es-ES" sz="1200">
                <a:solidFill>
                  <a:schemeClr val="dk1"/>
                </a:solidFill>
                <a:latin typeface="Calibri"/>
                <a:ea typeface="Calibri"/>
                <a:cs typeface="Calibri"/>
                <a:sym typeface="Calibri"/>
              </a:rPr>
              <a:t>5</a:t>
            </a:r>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La presente etapa será llevada a cabo por el Departamento de Análisis y Evaluación del Gobierno Regional de Ñuble para su evaluación y respectivo RS.</a:t>
            </a:r>
            <a:endParaRPr/>
          </a:p>
          <a:p>
            <a:pPr indent="0" lvl="0" marL="0" marR="0" rtl="0" algn="just">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268" name="Google Shape;268;p10"/>
          <p:cNvSpPr txBox="1"/>
          <p:nvPr/>
        </p:nvSpPr>
        <p:spPr>
          <a:xfrm>
            <a:off x="9720217" y="3278597"/>
            <a:ext cx="2187000" cy="1816200"/>
          </a:xfrm>
          <a:prstGeom prst="rect">
            <a:avLst/>
          </a:prstGeom>
          <a:noFill/>
          <a:ln>
            <a:noFill/>
          </a:ln>
        </p:spPr>
        <p:txBody>
          <a:bodyPr anchorCtr="0" anchor="t" bIns="45700" lIns="91425" spcFirstLastPara="1" rIns="91425" wrap="square" tIns="45700">
            <a:spAutoFit/>
          </a:bodyPr>
          <a:lstStyle/>
          <a:p>
            <a:pPr indent="-171450" lvl="0" marL="171450" marR="0" rtl="0" algn="ctr">
              <a:spcBef>
                <a:spcPts val="0"/>
              </a:spcBef>
              <a:spcAft>
                <a:spcPts val="0"/>
              </a:spcAft>
              <a:buClr>
                <a:schemeClr val="dk1"/>
              </a:buClr>
              <a:buSzPts val="1600"/>
              <a:buFont typeface="Noto Sans Symbols"/>
              <a:buChar char="⮚"/>
            </a:pPr>
            <a:r>
              <a:rPr b="1" i="1" lang="es-ES" sz="1600" u="none" cap="none" strike="noStrike">
                <a:solidFill>
                  <a:schemeClr val="dk1"/>
                </a:solidFill>
                <a:latin typeface="Calibri"/>
                <a:ea typeface="Calibri"/>
                <a:cs typeface="Calibri"/>
                <a:sym typeface="Calibri"/>
              </a:rPr>
              <a:t>LISTADO FINAL DE INICIATIVAS CON CARGO AL FONDO REGIONAL PARA LA PRODUCTIVIDAD Y EL DESARROLLO AÑO 202</a:t>
            </a:r>
            <a:r>
              <a:rPr b="1" i="1" lang="es-ES" sz="1600">
                <a:solidFill>
                  <a:schemeClr val="dk1"/>
                </a:solidFill>
                <a:latin typeface="Calibri"/>
                <a:ea typeface="Calibri"/>
                <a:cs typeface="Calibri"/>
                <a:sym typeface="Calibri"/>
              </a:rPr>
              <a:t>5</a:t>
            </a:r>
            <a:r>
              <a:rPr b="1" i="1" lang="es-ES" sz="1600" u="none" cap="none" strike="noStrike">
                <a:solidFill>
                  <a:schemeClr val="dk1"/>
                </a:solidFill>
                <a:latin typeface="Calibri"/>
                <a:ea typeface="Calibri"/>
                <a:cs typeface="Calibri"/>
                <a:sym typeface="Calibri"/>
              </a:rPr>
              <a:t>.</a:t>
            </a:r>
            <a:endParaRPr b="0" i="0" sz="1100" u="none" cap="none" strike="noStrike">
              <a:solidFill>
                <a:schemeClr val="dk1"/>
              </a:solidFill>
              <a:latin typeface="Calibri"/>
              <a:ea typeface="Calibri"/>
              <a:cs typeface="Calibri"/>
              <a:sym typeface="Calibri"/>
            </a:endParaRPr>
          </a:p>
        </p:txBody>
      </p:sp>
      <p:sp>
        <p:nvSpPr>
          <p:cNvPr id="269" name="Google Shape;269;p10"/>
          <p:cNvSpPr txBox="1"/>
          <p:nvPr/>
        </p:nvSpPr>
        <p:spPr>
          <a:xfrm>
            <a:off x="4143206" y="919845"/>
            <a:ext cx="1252977" cy="461665"/>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dk1"/>
              </a:buClr>
              <a:buSzPts val="1200"/>
              <a:buFont typeface="Noto Sans Symbols"/>
              <a:buChar char="❖"/>
            </a:pPr>
            <a:r>
              <a:rPr b="1" lang="es-ES" sz="1200">
                <a:solidFill>
                  <a:schemeClr val="dk1"/>
                </a:solidFill>
                <a:latin typeface="Calibri"/>
                <a:ea typeface="Calibri"/>
                <a:cs typeface="Calibri"/>
                <a:sym typeface="Calibri"/>
              </a:rPr>
              <a:t>INICIATIVAS ADMISIBLES</a:t>
            </a:r>
            <a:endParaRPr/>
          </a:p>
        </p:txBody>
      </p:sp>
      <p:sp>
        <p:nvSpPr>
          <p:cNvPr id="270" name="Google Shape;270;p10"/>
          <p:cNvSpPr txBox="1"/>
          <p:nvPr/>
        </p:nvSpPr>
        <p:spPr>
          <a:xfrm>
            <a:off x="6379512" y="926658"/>
            <a:ext cx="1252977" cy="461665"/>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dk1"/>
              </a:buClr>
              <a:buSzPts val="1200"/>
              <a:buFont typeface="Noto Sans Symbols"/>
              <a:buChar char="❖"/>
            </a:pPr>
            <a:r>
              <a:rPr b="1" lang="es-ES" sz="1200">
                <a:solidFill>
                  <a:schemeClr val="dk1"/>
                </a:solidFill>
                <a:latin typeface="Calibri"/>
                <a:ea typeface="Calibri"/>
                <a:cs typeface="Calibri"/>
                <a:sym typeface="Calibri"/>
              </a:rPr>
              <a:t>INICIATIVAS ELEGIBLES</a:t>
            </a:r>
            <a:endParaRPr/>
          </a:p>
        </p:txBody>
      </p:sp>
      <p:sp>
        <p:nvSpPr>
          <p:cNvPr id="271" name="Google Shape;271;p10"/>
          <p:cNvSpPr txBox="1"/>
          <p:nvPr/>
        </p:nvSpPr>
        <p:spPr>
          <a:xfrm>
            <a:off x="8796321" y="881589"/>
            <a:ext cx="1732021" cy="46166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0" lang="es-ES" sz="1200" u="none" cap="none" strike="noStrike">
                <a:solidFill>
                  <a:schemeClr val="dk1"/>
                </a:solidFill>
                <a:latin typeface="Calibri"/>
                <a:ea typeface="Calibri"/>
                <a:cs typeface="Calibri"/>
                <a:sym typeface="Calibri"/>
              </a:rPr>
              <a:t>INICIATIVAS CON FINANCIAMIENTO</a:t>
            </a:r>
            <a:endParaRPr/>
          </a:p>
        </p:txBody>
      </p:sp>
      <p:sp>
        <p:nvSpPr>
          <p:cNvPr id="272" name="Google Shape;272;p10"/>
          <p:cNvSpPr txBox="1"/>
          <p:nvPr/>
        </p:nvSpPr>
        <p:spPr>
          <a:xfrm>
            <a:off x="7504409" y="4460812"/>
            <a:ext cx="218686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FF0000"/>
                </a:solidFill>
                <a:latin typeface="Calibri"/>
                <a:ea typeface="Calibri"/>
                <a:cs typeface="Calibri"/>
                <a:sym typeface="Calibri"/>
              </a:rPr>
              <a:t>Las iniciativas que no logren obtener el RS entregado por el Departamento de Análisis y Evaluación del Gobierno Regional no podrán recibir financiamiento con cargo a este Fondo Regional.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11"/>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grpSp>
        <p:nvGrpSpPr>
          <p:cNvPr id="279" name="Google Shape;279;p11"/>
          <p:cNvGrpSpPr/>
          <p:nvPr/>
        </p:nvGrpSpPr>
        <p:grpSpPr>
          <a:xfrm>
            <a:off x="393634" y="1350254"/>
            <a:ext cx="9440008" cy="1050804"/>
            <a:chOff x="4397" y="246796"/>
            <a:chExt cx="9440008" cy="1050804"/>
          </a:xfrm>
        </p:grpSpPr>
        <p:sp>
          <p:nvSpPr>
            <p:cNvPr id="280" name="Google Shape;280;p11"/>
            <p:cNvSpPr/>
            <p:nvPr/>
          </p:nvSpPr>
          <p:spPr>
            <a:xfrm>
              <a:off x="4397" y="273734"/>
              <a:ext cx="2559666" cy="1023866"/>
            </a:xfrm>
            <a:prstGeom prst="chevron">
              <a:avLst>
                <a:gd fmla="val 50000" name="adj"/>
              </a:avLst>
            </a:prstGeom>
            <a:solidFill>
              <a:srgbClr val="323F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txBox="1"/>
            <p:nvPr/>
          </p:nvSpPr>
          <p:spPr>
            <a:xfrm>
              <a:off x="516330" y="273734"/>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s-ES" sz="1500" u="none" cap="none" strike="noStrike">
                  <a:solidFill>
                    <a:schemeClr val="lt1"/>
                  </a:solidFill>
                  <a:latin typeface="Calibri"/>
                  <a:ea typeface="Calibri"/>
                  <a:cs typeface="Calibri"/>
                  <a:sym typeface="Calibri"/>
                </a:rPr>
                <a:t>PUBLICACIÓN Y POSTULACIÓN</a:t>
              </a:r>
              <a:endParaRPr/>
            </a:p>
          </p:txBody>
        </p:sp>
        <p:sp>
          <p:nvSpPr>
            <p:cNvPr id="282" name="Google Shape;282;p11"/>
            <p:cNvSpPr/>
            <p:nvPr/>
          </p:nvSpPr>
          <p:spPr>
            <a:xfrm>
              <a:off x="2308096" y="273734"/>
              <a:ext cx="2559666" cy="1023866"/>
            </a:xfrm>
            <a:prstGeom prst="chevron">
              <a:avLst>
                <a:gd fmla="val 50000" name="adj"/>
              </a:avLst>
            </a:prstGeom>
            <a:solidFill>
              <a:srgbClr val="D5D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txBox="1"/>
            <p:nvPr/>
          </p:nvSpPr>
          <p:spPr>
            <a:xfrm>
              <a:off x="2820029" y="273734"/>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dk1"/>
                </a:buClr>
                <a:buSzPts val="1500"/>
                <a:buFont typeface="Calibri"/>
                <a:buNone/>
              </a:pPr>
              <a:r>
                <a:rPr b="1" i="0" lang="es-ES" sz="1500" u="none" cap="none" strike="noStrike">
                  <a:solidFill>
                    <a:schemeClr val="dk1"/>
                  </a:solidFill>
                  <a:latin typeface="Calibri"/>
                  <a:ea typeface="Calibri"/>
                  <a:cs typeface="Calibri"/>
                  <a:sym typeface="Calibri"/>
                </a:rPr>
                <a:t>ADMISIBILIDAD ADMINISTRATIVA</a:t>
              </a:r>
              <a:endParaRPr/>
            </a:p>
          </p:txBody>
        </p:sp>
        <p:sp>
          <p:nvSpPr>
            <p:cNvPr id="284" name="Google Shape;284;p11"/>
            <p:cNvSpPr/>
            <p:nvPr/>
          </p:nvSpPr>
          <p:spPr>
            <a:xfrm>
              <a:off x="4611796" y="273734"/>
              <a:ext cx="2559666" cy="1023866"/>
            </a:xfrm>
            <a:prstGeom prst="chevron">
              <a:avLst>
                <a:gd fmla="val 50000" name="adj"/>
              </a:avLst>
            </a:prstGeom>
            <a:solidFill>
              <a:srgbClr val="323F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txBox="1"/>
            <p:nvPr/>
          </p:nvSpPr>
          <p:spPr>
            <a:xfrm>
              <a:off x="5123729" y="273734"/>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s-ES" sz="1500" u="none" cap="none" strike="noStrike">
                  <a:solidFill>
                    <a:schemeClr val="lt1"/>
                  </a:solidFill>
                  <a:latin typeface="Calibri"/>
                  <a:ea typeface="Calibri"/>
                  <a:cs typeface="Calibri"/>
                  <a:sym typeface="Calibri"/>
                </a:rPr>
                <a:t>ADMISIBILIDAD TÉCNICA</a:t>
              </a:r>
              <a:endParaRPr/>
            </a:p>
          </p:txBody>
        </p:sp>
        <p:sp>
          <p:nvSpPr>
            <p:cNvPr id="286" name="Google Shape;286;p11"/>
            <p:cNvSpPr/>
            <p:nvPr/>
          </p:nvSpPr>
          <p:spPr>
            <a:xfrm>
              <a:off x="6884739" y="246796"/>
              <a:ext cx="2559666" cy="1023866"/>
            </a:xfrm>
            <a:prstGeom prst="chevron">
              <a:avLst>
                <a:gd fmla="val 50000" name="adj"/>
              </a:avLst>
            </a:prstGeom>
            <a:solidFill>
              <a:srgbClr val="D5D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txBox="1"/>
            <p:nvPr/>
          </p:nvSpPr>
          <p:spPr>
            <a:xfrm>
              <a:off x="7396672" y="246796"/>
              <a:ext cx="1535800" cy="1023866"/>
            </a:xfrm>
            <a:prstGeom prst="rect">
              <a:avLst/>
            </a:prstGeom>
            <a:noFill/>
            <a:ln>
              <a:noFill/>
            </a:ln>
          </p:spPr>
          <p:txBody>
            <a:bodyPr anchorCtr="0" anchor="ctr" bIns="20000" lIns="60000" spcFirstLastPara="1" rIns="20000" wrap="square" tIns="20000">
              <a:noAutofit/>
            </a:bodyPr>
            <a:lstStyle/>
            <a:p>
              <a:pPr indent="0" lvl="0" marL="0" marR="0" rtl="0" algn="ctr">
                <a:lnSpc>
                  <a:spcPct val="90000"/>
                </a:lnSpc>
                <a:spcBef>
                  <a:spcPts val="0"/>
                </a:spcBef>
                <a:spcAft>
                  <a:spcPts val="0"/>
                </a:spcAft>
                <a:buClr>
                  <a:schemeClr val="dk1"/>
                </a:buClr>
                <a:buSzPts val="1500"/>
                <a:buFont typeface="Calibri"/>
                <a:buNone/>
              </a:pPr>
              <a:r>
                <a:rPr b="1" i="0" lang="es-ES" sz="1500" u="none" cap="none" strike="noStrike">
                  <a:solidFill>
                    <a:schemeClr val="dk1"/>
                  </a:solidFill>
                  <a:latin typeface="Calibri"/>
                  <a:ea typeface="Calibri"/>
                  <a:cs typeface="Calibri"/>
                  <a:sym typeface="Calibri"/>
                </a:rPr>
                <a:t>EVALUACIÓN TÉCNICA</a:t>
              </a:r>
              <a:endParaRPr/>
            </a:p>
          </p:txBody>
        </p:sp>
      </p:grpSp>
      <p:sp>
        <p:nvSpPr>
          <p:cNvPr id="288" name="Google Shape;288;p11"/>
          <p:cNvSpPr txBox="1"/>
          <p:nvPr/>
        </p:nvSpPr>
        <p:spPr>
          <a:xfrm>
            <a:off x="242582" y="-12982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ETAPAS DEL PROCESO</a:t>
            </a:r>
            <a:endParaRPr b="0" i="0" sz="4400" u="none" cap="none" strike="noStrike">
              <a:solidFill>
                <a:schemeClr val="dk1"/>
              </a:solidFill>
              <a:latin typeface="Calibri"/>
              <a:ea typeface="Calibri"/>
              <a:cs typeface="Calibri"/>
              <a:sym typeface="Calibri"/>
            </a:endParaRPr>
          </a:p>
        </p:txBody>
      </p:sp>
      <p:cxnSp>
        <p:nvCxnSpPr>
          <p:cNvPr id="289" name="Google Shape;289;p11"/>
          <p:cNvCxnSpPr/>
          <p:nvPr/>
        </p:nvCxnSpPr>
        <p:spPr>
          <a:xfrm>
            <a:off x="605264" y="2734819"/>
            <a:ext cx="10375921" cy="24742"/>
          </a:xfrm>
          <a:prstGeom prst="straightConnector1">
            <a:avLst/>
          </a:prstGeom>
          <a:solidFill>
            <a:srgbClr val="4372C3"/>
          </a:solidFill>
          <a:ln cap="flat" cmpd="sng" w="57150">
            <a:solidFill>
              <a:schemeClr val="dk1"/>
            </a:solidFill>
            <a:prstDash val="solid"/>
            <a:miter lim="800000"/>
            <a:headEnd len="sm" w="sm" type="none"/>
            <a:tailEnd len="sm" w="sm" type="none"/>
          </a:ln>
        </p:spPr>
      </p:cxnSp>
      <p:sp>
        <p:nvSpPr>
          <p:cNvPr id="290" name="Google Shape;290;p11"/>
          <p:cNvSpPr/>
          <p:nvPr/>
        </p:nvSpPr>
        <p:spPr>
          <a:xfrm rot="5400000">
            <a:off x="10028174" y="1311382"/>
            <a:ext cx="1689861" cy="1851570"/>
          </a:xfrm>
          <a:prstGeom prst="homePlate">
            <a:avLst>
              <a:gd fmla="val 50000" name="adj"/>
            </a:avLst>
          </a:prstGeom>
          <a:solidFill>
            <a:srgbClr val="323F4F"/>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1" name="Google Shape;291;p11"/>
          <p:cNvSpPr txBox="1"/>
          <p:nvPr/>
        </p:nvSpPr>
        <p:spPr>
          <a:xfrm>
            <a:off x="10027337" y="1623098"/>
            <a:ext cx="1715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PRIORIZACIÓN</a:t>
            </a:r>
            <a:r>
              <a:rPr b="1" i="0" lang="es-ES" sz="1800" u="none" cap="none" strike="noStrike">
                <a:solidFill>
                  <a:schemeClr val="lt1"/>
                </a:solidFill>
                <a:latin typeface="Calibri"/>
                <a:ea typeface="Calibri"/>
                <a:cs typeface="Calibri"/>
                <a:sym typeface="Calibri"/>
              </a:rPr>
              <a:t> DE INICIATIVAS</a:t>
            </a:r>
            <a:endParaRPr/>
          </a:p>
        </p:txBody>
      </p:sp>
      <p:sp>
        <p:nvSpPr>
          <p:cNvPr id="292" name="Google Shape;292;p11"/>
          <p:cNvSpPr txBox="1"/>
          <p:nvPr/>
        </p:nvSpPr>
        <p:spPr>
          <a:xfrm>
            <a:off x="605267" y="2822039"/>
            <a:ext cx="1946245" cy="738664"/>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PUBLICACIÓN DE BASES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La postulación se llevará a cabo entre el día ------------- al día   ------------ hasta las 23:59 horas</a:t>
            </a:r>
            <a:endParaRPr/>
          </a:p>
        </p:txBody>
      </p:sp>
      <p:sp>
        <p:nvSpPr>
          <p:cNvPr id="293" name="Google Shape;293;p11"/>
          <p:cNvSpPr txBox="1"/>
          <p:nvPr/>
        </p:nvSpPr>
        <p:spPr>
          <a:xfrm>
            <a:off x="605264" y="3541188"/>
            <a:ext cx="1946245" cy="73866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CONSULTAS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Se llevará a cabo los primeros </a:t>
            </a:r>
            <a:r>
              <a:rPr b="1" i="0" lang="es-ES" sz="1000" u="none" cap="none" strike="noStrike">
                <a:solidFill>
                  <a:schemeClr val="dk1"/>
                </a:solidFill>
                <a:latin typeface="Calibri"/>
                <a:ea typeface="Calibri"/>
                <a:cs typeface="Calibri"/>
                <a:sym typeface="Calibri"/>
              </a:rPr>
              <a:t>06 días corridos</a:t>
            </a:r>
            <a:r>
              <a:rPr b="0" i="0" lang="es-ES" sz="1000" u="none" cap="none" strike="noStrike">
                <a:solidFill>
                  <a:schemeClr val="dk1"/>
                </a:solidFill>
                <a:latin typeface="Calibri"/>
                <a:ea typeface="Calibri"/>
                <a:cs typeface="Calibri"/>
                <a:sym typeface="Calibri"/>
              </a:rPr>
              <a:t> desde la fecha de postulación.</a:t>
            </a:r>
            <a:endParaRPr/>
          </a:p>
        </p:txBody>
      </p:sp>
      <p:sp>
        <p:nvSpPr>
          <p:cNvPr id="294" name="Google Shape;294;p11"/>
          <p:cNvSpPr txBox="1"/>
          <p:nvPr/>
        </p:nvSpPr>
        <p:spPr>
          <a:xfrm>
            <a:off x="605264" y="4244831"/>
            <a:ext cx="1946245" cy="107721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RESPUESTAS A CONSULTAS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A través del correo </a:t>
            </a:r>
            <a:r>
              <a:rPr b="0" i="0" lang="es-ES"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difoi.nuble@goredenuble.cl</a:t>
            </a:r>
            <a:r>
              <a:rPr b="0" i="0" lang="es-ES" sz="1000" u="none" cap="none" strike="noStrike">
                <a:solidFill>
                  <a:schemeClr val="dk1"/>
                </a:solidFill>
                <a:latin typeface="Calibri"/>
                <a:ea typeface="Calibri"/>
                <a:cs typeface="Calibri"/>
                <a:sym typeface="Calibri"/>
              </a:rPr>
              <a:t> los cuales se responderán dentro de los 5 días hábiles.</a:t>
            </a:r>
            <a:endParaRPr/>
          </a:p>
        </p:txBody>
      </p:sp>
      <p:sp>
        <p:nvSpPr>
          <p:cNvPr id="295" name="Google Shape;295;p11"/>
          <p:cNvSpPr txBox="1"/>
          <p:nvPr/>
        </p:nvSpPr>
        <p:spPr>
          <a:xfrm>
            <a:off x="605265" y="5305638"/>
            <a:ext cx="1946245" cy="27699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CIERRE DEL CONCURSO</a:t>
            </a:r>
            <a:endParaRPr b="0" i="0" sz="1200" u="none" cap="none" strike="noStrike">
              <a:solidFill>
                <a:schemeClr val="dk1"/>
              </a:solidFill>
              <a:latin typeface="Calibri"/>
              <a:ea typeface="Calibri"/>
              <a:cs typeface="Calibri"/>
              <a:sym typeface="Calibri"/>
            </a:endParaRPr>
          </a:p>
        </p:txBody>
      </p:sp>
      <p:sp>
        <p:nvSpPr>
          <p:cNvPr id="296" name="Google Shape;296;p11"/>
          <p:cNvSpPr txBox="1"/>
          <p:nvPr/>
        </p:nvSpPr>
        <p:spPr>
          <a:xfrm>
            <a:off x="2854917" y="2822039"/>
            <a:ext cx="2186866" cy="738664"/>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REVISIÓN DOCUMENTACIÓN</a:t>
            </a:r>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Se procederá a revisar que cumplan con lo solicitado en el punto N°6 de las bases, como por ejemplo:</a:t>
            </a:r>
            <a:endParaRPr/>
          </a:p>
        </p:txBody>
      </p:sp>
      <p:sp>
        <p:nvSpPr>
          <p:cNvPr id="297" name="Google Shape;297;p11"/>
          <p:cNvSpPr txBox="1"/>
          <p:nvPr/>
        </p:nvSpPr>
        <p:spPr>
          <a:xfrm>
            <a:off x="2854914" y="3474196"/>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REGISTRO EN LINEA DEL PROGRAMA.</a:t>
            </a:r>
            <a:endParaRPr/>
          </a:p>
        </p:txBody>
      </p:sp>
      <p:sp>
        <p:nvSpPr>
          <p:cNvPr id="298" name="Google Shape;298;p11"/>
          <p:cNvSpPr txBox="1"/>
          <p:nvPr/>
        </p:nvSpPr>
        <p:spPr>
          <a:xfrm>
            <a:off x="2854914" y="3791609"/>
            <a:ext cx="2186866" cy="246221"/>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FORMULARIO DE POSTULACIÓN</a:t>
            </a:r>
            <a:endParaRPr/>
          </a:p>
        </p:txBody>
      </p:sp>
      <p:sp>
        <p:nvSpPr>
          <p:cNvPr id="299" name="Google Shape;299;p11"/>
          <p:cNvSpPr txBox="1"/>
          <p:nvPr/>
        </p:nvSpPr>
        <p:spPr>
          <a:xfrm>
            <a:off x="2854914" y="3989047"/>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ACREDITAR PERSONALIDAD JURIDICA. </a:t>
            </a:r>
            <a:endParaRPr/>
          </a:p>
        </p:txBody>
      </p:sp>
      <p:sp>
        <p:nvSpPr>
          <p:cNvPr id="300" name="Google Shape;300;p11"/>
          <p:cNvSpPr txBox="1"/>
          <p:nvPr/>
        </p:nvSpPr>
        <p:spPr>
          <a:xfrm>
            <a:off x="2854914" y="4303843"/>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VINCULACIÓN INICIATIVA CON PILAR O FOCO ESTRATÉGICO</a:t>
            </a:r>
            <a:endParaRPr/>
          </a:p>
        </p:txBody>
      </p:sp>
      <p:sp>
        <p:nvSpPr>
          <p:cNvPr id="301" name="Google Shape;301;p11"/>
          <p:cNvSpPr txBox="1"/>
          <p:nvPr/>
        </p:nvSpPr>
        <p:spPr>
          <a:xfrm>
            <a:off x="2854914" y="4610353"/>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PLAZO MAXIMO EJECUCIÓN 30 MESES</a:t>
            </a:r>
            <a:endParaRPr/>
          </a:p>
        </p:txBody>
      </p:sp>
      <p:sp>
        <p:nvSpPr>
          <p:cNvPr id="302" name="Google Shape;302;p11"/>
          <p:cNvSpPr txBox="1"/>
          <p:nvPr/>
        </p:nvSpPr>
        <p:spPr>
          <a:xfrm>
            <a:off x="2854914" y="4916989"/>
            <a:ext cx="2186866" cy="553998"/>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MAXIMO 5 INICIATIVAS POR UNIDAD EJECUTORA (SEDE REGIONAL)</a:t>
            </a:r>
            <a:endParaRPr/>
          </a:p>
        </p:txBody>
      </p:sp>
      <p:sp>
        <p:nvSpPr>
          <p:cNvPr id="303" name="Google Shape;303;p11"/>
          <p:cNvSpPr txBox="1"/>
          <p:nvPr/>
        </p:nvSpPr>
        <p:spPr>
          <a:xfrm>
            <a:off x="2854913" y="5391050"/>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IMPUTAR UN MÁXIMO DEL </a:t>
            </a:r>
            <a:r>
              <a:rPr i="1" lang="es-ES" sz="1000">
                <a:solidFill>
                  <a:schemeClr val="dk1"/>
                </a:solidFill>
                <a:latin typeface="Calibri"/>
                <a:ea typeface="Calibri"/>
                <a:cs typeface="Calibri"/>
                <a:sym typeface="Calibri"/>
              </a:rPr>
              <a:t>25</a:t>
            </a:r>
            <a:r>
              <a:rPr b="0" i="1" lang="es-ES" sz="1000" u="none" cap="none" strike="noStrike">
                <a:solidFill>
                  <a:schemeClr val="dk1"/>
                </a:solidFill>
                <a:latin typeface="Calibri"/>
                <a:ea typeface="Calibri"/>
                <a:cs typeface="Calibri"/>
                <a:sym typeface="Calibri"/>
              </a:rPr>
              <a:t>% EN REMUNERACIONES</a:t>
            </a:r>
            <a:endParaRPr/>
          </a:p>
        </p:txBody>
      </p:sp>
      <p:sp>
        <p:nvSpPr>
          <p:cNvPr id="304" name="Google Shape;304;p11"/>
          <p:cNvSpPr txBox="1"/>
          <p:nvPr/>
        </p:nvSpPr>
        <p:spPr>
          <a:xfrm>
            <a:off x="2854912" y="5685095"/>
            <a:ext cx="218686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FF0000"/>
                </a:solidFill>
                <a:latin typeface="Calibri"/>
                <a:ea typeface="Calibri"/>
                <a:cs typeface="Calibri"/>
                <a:sym typeface="Calibri"/>
              </a:rPr>
              <a:t>Si la iniciativa no cumple con al menos uno de los criterios quedará INADMISIBLE ADMINISTRATIVAMENTE.</a:t>
            </a:r>
            <a:endParaRPr/>
          </a:p>
        </p:txBody>
      </p:sp>
      <p:sp>
        <p:nvSpPr>
          <p:cNvPr id="305" name="Google Shape;305;p11"/>
          <p:cNvSpPr txBox="1"/>
          <p:nvPr/>
        </p:nvSpPr>
        <p:spPr>
          <a:xfrm>
            <a:off x="2718948" y="2423265"/>
            <a:ext cx="2186866"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002060"/>
                </a:solidFill>
                <a:latin typeface="Calibri"/>
                <a:ea typeface="Calibri"/>
                <a:cs typeface="Calibri"/>
                <a:sym typeface="Calibri"/>
              </a:rPr>
              <a:t>PROFESIONALES DEL GORE ÑUBLE</a:t>
            </a:r>
            <a:endParaRPr/>
          </a:p>
        </p:txBody>
      </p:sp>
      <p:sp>
        <p:nvSpPr>
          <p:cNvPr id="306" name="Google Shape;306;p11"/>
          <p:cNvSpPr txBox="1"/>
          <p:nvPr/>
        </p:nvSpPr>
        <p:spPr>
          <a:xfrm>
            <a:off x="4905814" y="2423788"/>
            <a:ext cx="244624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002060"/>
                </a:solidFill>
                <a:latin typeface="Calibri"/>
                <a:ea typeface="Calibri"/>
                <a:cs typeface="Calibri"/>
                <a:sym typeface="Calibri"/>
              </a:rPr>
              <a:t>COMISIÓN TÉCNICA DE ADMISIBILIDAD.</a:t>
            </a:r>
            <a:endParaRPr/>
          </a:p>
        </p:txBody>
      </p:sp>
      <p:sp>
        <p:nvSpPr>
          <p:cNvPr id="307" name="Google Shape;307;p11"/>
          <p:cNvSpPr txBox="1"/>
          <p:nvPr/>
        </p:nvSpPr>
        <p:spPr>
          <a:xfrm>
            <a:off x="7273975" y="2374121"/>
            <a:ext cx="244624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002060"/>
                </a:solidFill>
                <a:latin typeface="Calibri"/>
                <a:ea typeface="Calibri"/>
                <a:cs typeface="Calibri"/>
                <a:sym typeface="Calibri"/>
              </a:rPr>
              <a:t>DEPARTAMENTO DE ANÁLISIS Y EVALUACIÓN (GORE ÑUBLE)</a:t>
            </a:r>
            <a:endParaRPr/>
          </a:p>
        </p:txBody>
      </p:sp>
      <p:sp>
        <p:nvSpPr>
          <p:cNvPr id="308" name="Google Shape;308;p11"/>
          <p:cNvSpPr txBox="1"/>
          <p:nvPr/>
        </p:nvSpPr>
        <p:spPr>
          <a:xfrm>
            <a:off x="5153855" y="2822003"/>
            <a:ext cx="2186866" cy="800219"/>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VALIDACIÓN DE INICIATIVA PARA SOLUCIÓN DEL PROBLEMA DETECTADO</a:t>
            </a:r>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Se validarán los siguientes aspectos:</a:t>
            </a:r>
            <a:endParaRPr/>
          </a:p>
        </p:txBody>
      </p:sp>
      <p:sp>
        <p:nvSpPr>
          <p:cNvPr id="309" name="Google Shape;309;p11"/>
          <p:cNvSpPr txBox="1"/>
          <p:nvPr/>
        </p:nvSpPr>
        <p:spPr>
          <a:xfrm>
            <a:off x="5165190" y="3592631"/>
            <a:ext cx="2186866" cy="400110"/>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COHERENCIA GLOBAL DE LA INICIATIVA</a:t>
            </a:r>
            <a:endParaRPr/>
          </a:p>
        </p:txBody>
      </p:sp>
      <p:sp>
        <p:nvSpPr>
          <p:cNvPr id="310" name="Google Shape;310;p11"/>
          <p:cNvSpPr txBox="1"/>
          <p:nvPr/>
        </p:nvSpPr>
        <p:spPr>
          <a:xfrm>
            <a:off x="5165190" y="3952382"/>
            <a:ext cx="2186866" cy="553998"/>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COHERENCIA CON RESPECTO A LOS OBJETIVOS DE DESARROLLO REGIONAL</a:t>
            </a:r>
            <a:endParaRPr/>
          </a:p>
        </p:txBody>
      </p:sp>
      <p:sp>
        <p:nvSpPr>
          <p:cNvPr id="311" name="Google Shape;311;p11"/>
          <p:cNvSpPr txBox="1"/>
          <p:nvPr/>
        </p:nvSpPr>
        <p:spPr>
          <a:xfrm>
            <a:off x="5165190" y="4432031"/>
            <a:ext cx="2186866" cy="707886"/>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COHERENCIA ENTRE LOS COMPONENTES DE LA INICIATIVA CON RESPECTO A SU PROPÓSUTI Y ACTIVIDADES</a:t>
            </a:r>
            <a:endParaRPr/>
          </a:p>
        </p:txBody>
      </p:sp>
      <p:sp>
        <p:nvSpPr>
          <p:cNvPr id="312" name="Google Shape;312;p11"/>
          <p:cNvSpPr txBox="1"/>
          <p:nvPr/>
        </p:nvSpPr>
        <p:spPr>
          <a:xfrm>
            <a:off x="5165190" y="5053689"/>
            <a:ext cx="2186866" cy="246221"/>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Noto Sans Symbols"/>
              <a:buChar char="✔"/>
            </a:pPr>
            <a:r>
              <a:rPr b="0" i="1" lang="es-ES" sz="1000" u="none" cap="none" strike="noStrike">
                <a:solidFill>
                  <a:schemeClr val="dk1"/>
                </a:solidFill>
                <a:latin typeface="Calibri"/>
                <a:ea typeface="Calibri"/>
                <a:cs typeface="Calibri"/>
                <a:sym typeface="Calibri"/>
              </a:rPr>
              <a:t>MÉRITO INNOVADOR</a:t>
            </a:r>
            <a:endParaRPr/>
          </a:p>
        </p:txBody>
      </p:sp>
      <p:sp>
        <p:nvSpPr>
          <p:cNvPr id="313" name="Google Shape;313;p11"/>
          <p:cNvSpPr txBox="1"/>
          <p:nvPr/>
        </p:nvSpPr>
        <p:spPr>
          <a:xfrm>
            <a:off x="5165190" y="5477942"/>
            <a:ext cx="218686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FF0000"/>
                </a:solidFill>
                <a:latin typeface="Calibri"/>
                <a:ea typeface="Calibri"/>
                <a:cs typeface="Calibri"/>
                <a:sym typeface="Calibri"/>
              </a:rPr>
              <a:t>Si la iniciativa al momento de su puntuación obtiene menos de 5 puntos se considerará como INICIATIVA NO ELEGIBLE</a:t>
            </a:r>
            <a:endParaRPr/>
          </a:p>
        </p:txBody>
      </p:sp>
      <p:sp>
        <p:nvSpPr>
          <p:cNvPr id="314" name="Google Shape;314;p11"/>
          <p:cNvSpPr txBox="1"/>
          <p:nvPr/>
        </p:nvSpPr>
        <p:spPr>
          <a:xfrm>
            <a:off x="7475466" y="2838598"/>
            <a:ext cx="2186866" cy="1754326"/>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200"/>
              <a:buFont typeface="Noto Sans Symbols"/>
              <a:buChar char="⮚"/>
            </a:pPr>
            <a:r>
              <a:rPr b="1" i="1" lang="es-ES" sz="1200" u="none" cap="none" strike="noStrike">
                <a:solidFill>
                  <a:schemeClr val="dk1"/>
                </a:solidFill>
                <a:latin typeface="Calibri"/>
                <a:ea typeface="Calibri"/>
                <a:cs typeface="Calibri"/>
                <a:sym typeface="Calibri"/>
              </a:rPr>
              <a:t>POSTULACIÓN Y REQUISITOS ESTABLECIDOS EN LA GUIA OPERATIVA DE PROGRAMAS AÑO 2024</a:t>
            </a:r>
            <a:endParaRPr/>
          </a:p>
          <a:p>
            <a:pPr indent="0" lvl="0" marL="0" marR="0" rtl="0" algn="just">
              <a:spcBef>
                <a:spcPts val="0"/>
              </a:spcBef>
              <a:spcAft>
                <a:spcPts val="0"/>
              </a:spcAft>
              <a:buNone/>
            </a:pPr>
            <a:r>
              <a:rPr b="0" i="0" lang="es-ES" sz="1000" u="none" cap="none" strike="noStrike">
                <a:solidFill>
                  <a:schemeClr val="dk1"/>
                </a:solidFill>
                <a:latin typeface="Calibri"/>
                <a:ea typeface="Calibri"/>
                <a:cs typeface="Calibri"/>
                <a:sym typeface="Calibri"/>
              </a:rPr>
              <a:t>La presente etapa será llevada a cabo por el Departamento de Análisis y Evaluación del Gobierno Regional de Ñuble para su evaluación y respectivo RS.</a:t>
            </a:r>
            <a:endParaRPr/>
          </a:p>
          <a:p>
            <a:pPr indent="0" lvl="0" marL="0" marR="0" rtl="0" algn="just">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315" name="Google Shape;315;p11"/>
          <p:cNvSpPr txBox="1"/>
          <p:nvPr/>
        </p:nvSpPr>
        <p:spPr>
          <a:xfrm>
            <a:off x="9720217" y="3278597"/>
            <a:ext cx="2187000" cy="1816200"/>
          </a:xfrm>
          <a:prstGeom prst="rect">
            <a:avLst/>
          </a:prstGeom>
          <a:noFill/>
          <a:ln>
            <a:noFill/>
          </a:ln>
        </p:spPr>
        <p:txBody>
          <a:bodyPr anchorCtr="0" anchor="t" bIns="45700" lIns="91425" spcFirstLastPara="1" rIns="91425" wrap="square" tIns="45700">
            <a:spAutoFit/>
          </a:bodyPr>
          <a:lstStyle/>
          <a:p>
            <a:pPr indent="-171450" lvl="0" marL="171450" marR="0" rtl="0" algn="ctr">
              <a:spcBef>
                <a:spcPts val="0"/>
              </a:spcBef>
              <a:spcAft>
                <a:spcPts val="0"/>
              </a:spcAft>
              <a:buClr>
                <a:schemeClr val="dk1"/>
              </a:buClr>
              <a:buSzPts val="1600"/>
              <a:buFont typeface="Noto Sans Symbols"/>
              <a:buChar char="⮚"/>
            </a:pPr>
            <a:r>
              <a:rPr b="1" i="1" lang="es-ES" sz="1600" u="none" cap="none" strike="noStrike">
                <a:solidFill>
                  <a:schemeClr val="dk1"/>
                </a:solidFill>
                <a:latin typeface="Calibri"/>
                <a:ea typeface="Calibri"/>
                <a:cs typeface="Calibri"/>
                <a:sym typeface="Calibri"/>
              </a:rPr>
              <a:t>LISTADO FINAL DE INICIATIVAS CON CARGO AL FONDO REGIONAL PARA LA PRODUCTIVIDAD Y EL DESARROLLO AÑO 202</a:t>
            </a:r>
            <a:r>
              <a:rPr b="1" i="1" lang="es-ES" sz="1600">
                <a:solidFill>
                  <a:schemeClr val="dk1"/>
                </a:solidFill>
                <a:latin typeface="Calibri"/>
                <a:ea typeface="Calibri"/>
                <a:cs typeface="Calibri"/>
                <a:sym typeface="Calibri"/>
              </a:rPr>
              <a:t>5</a:t>
            </a:r>
            <a:r>
              <a:rPr b="1" i="1" lang="es-ES" sz="1600" u="none" cap="none" strike="noStrike">
                <a:solidFill>
                  <a:schemeClr val="dk1"/>
                </a:solidFill>
                <a:latin typeface="Calibri"/>
                <a:ea typeface="Calibri"/>
                <a:cs typeface="Calibri"/>
                <a:sym typeface="Calibri"/>
              </a:rPr>
              <a:t>.</a:t>
            </a:r>
            <a:endParaRPr b="0" i="0" sz="1100" u="none" cap="none" strike="noStrike">
              <a:solidFill>
                <a:schemeClr val="dk1"/>
              </a:solidFill>
              <a:latin typeface="Calibri"/>
              <a:ea typeface="Calibri"/>
              <a:cs typeface="Calibri"/>
              <a:sym typeface="Calibri"/>
            </a:endParaRPr>
          </a:p>
        </p:txBody>
      </p:sp>
      <p:sp>
        <p:nvSpPr>
          <p:cNvPr id="316" name="Google Shape;316;p11"/>
          <p:cNvSpPr txBox="1"/>
          <p:nvPr/>
        </p:nvSpPr>
        <p:spPr>
          <a:xfrm>
            <a:off x="4143206" y="919845"/>
            <a:ext cx="1252977" cy="461665"/>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dk1"/>
              </a:buClr>
              <a:buSzPts val="1200"/>
              <a:buFont typeface="Noto Sans Symbols"/>
              <a:buChar char="❖"/>
            </a:pPr>
            <a:r>
              <a:rPr b="1" i="0" lang="es-ES" sz="1200" u="none" cap="none" strike="noStrike">
                <a:solidFill>
                  <a:schemeClr val="dk1"/>
                </a:solidFill>
                <a:latin typeface="Calibri"/>
                <a:ea typeface="Calibri"/>
                <a:cs typeface="Calibri"/>
                <a:sym typeface="Calibri"/>
              </a:rPr>
              <a:t>INICIATIVASADMISIBLES</a:t>
            </a:r>
            <a:endParaRPr/>
          </a:p>
        </p:txBody>
      </p:sp>
      <p:sp>
        <p:nvSpPr>
          <p:cNvPr id="317" name="Google Shape;317;p11"/>
          <p:cNvSpPr txBox="1"/>
          <p:nvPr/>
        </p:nvSpPr>
        <p:spPr>
          <a:xfrm>
            <a:off x="6379512" y="926658"/>
            <a:ext cx="1252977" cy="461665"/>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dk1"/>
              </a:buClr>
              <a:buSzPts val="1200"/>
              <a:buFont typeface="Noto Sans Symbols"/>
              <a:buChar char="❖"/>
            </a:pPr>
            <a:r>
              <a:rPr b="1" i="0" lang="es-ES" sz="1200" u="none" cap="none" strike="noStrike">
                <a:solidFill>
                  <a:schemeClr val="dk1"/>
                </a:solidFill>
                <a:latin typeface="Calibri"/>
                <a:ea typeface="Calibri"/>
                <a:cs typeface="Calibri"/>
                <a:sym typeface="Calibri"/>
              </a:rPr>
              <a:t>INICIATIVASELEGIBLES</a:t>
            </a:r>
            <a:endParaRPr/>
          </a:p>
        </p:txBody>
      </p:sp>
      <p:sp>
        <p:nvSpPr>
          <p:cNvPr id="318" name="Google Shape;318;p11"/>
          <p:cNvSpPr txBox="1"/>
          <p:nvPr/>
        </p:nvSpPr>
        <p:spPr>
          <a:xfrm>
            <a:off x="8796321" y="881589"/>
            <a:ext cx="1732021" cy="46166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b="1" i="0" lang="es-ES" sz="1200" u="none" cap="none" strike="noStrike">
                <a:solidFill>
                  <a:schemeClr val="dk1"/>
                </a:solidFill>
                <a:latin typeface="Calibri"/>
                <a:ea typeface="Calibri"/>
                <a:cs typeface="Calibri"/>
                <a:sym typeface="Calibri"/>
              </a:rPr>
              <a:t>INICIATIVAS CON FINANCIAMIENTO</a:t>
            </a:r>
            <a:endParaRPr/>
          </a:p>
        </p:txBody>
      </p:sp>
      <p:sp>
        <p:nvSpPr>
          <p:cNvPr id="319" name="Google Shape;319;p11"/>
          <p:cNvSpPr txBox="1"/>
          <p:nvPr/>
        </p:nvSpPr>
        <p:spPr>
          <a:xfrm>
            <a:off x="7504409" y="4460812"/>
            <a:ext cx="218686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1000" u="none" cap="none" strike="noStrike">
                <a:solidFill>
                  <a:srgbClr val="FF0000"/>
                </a:solidFill>
                <a:latin typeface="Calibri"/>
                <a:ea typeface="Calibri"/>
                <a:cs typeface="Calibri"/>
                <a:sym typeface="Calibri"/>
              </a:rPr>
              <a:t>Las iniciativas que no logren obtener el RS entregado por el Departamento de Análisis y Evaluación del Gobierno Regional no podrán recibir financiamiento con cargo a este Fondo Regional.</a:t>
            </a:r>
            <a:endParaRPr/>
          </a:p>
        </p:txBody>
      </p:sp>
      <p:sp>
        <p:nvSpPr>
          <p:cNvPr id="320" name="Google Shape;320;p11"/>
          <p:cNvSpPr/>
          <p:nvPr/>
        </p:nvSpPr>
        <p:spPr>
          <a:xfrm>
            <a:off x="2612190" y="1811885"/>
            <a:ext cx="6471570" cy="3384279"/>
          </a:xfrm>
          <a:prstGeom prst="roundRect">
            <a:avLst>
              <a:gd fmla="val 16667" name="adj"/>
            </a:avLst>
          </a:prstGeom>
          <a:solidFill>
            <a:srgbClr val="FFD966"/>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2400" u="none" cap="none" strike="noStrike">
                <a:solidFill>
                  <a:schemeClr val="dk1"/>
                </a:solidFill>
                <a:latin typeface="Calibri"/>
                <a:ea typeface="Calibri"/>
                <a:cs typeface="Calibri"/>
                <a:sym typeface="Calibri"/>
              </a:rPr>
              <a:t>MARCO PRESUPUESTARIO CORRESPONDIENTE AL FONDO REGIONAL PARA LA PRODUCTIVIDAD Y EL DESARROLLO AÑO 202</a:t>
            </a:r>
            <a:r>
              <a:rPr b="1" lang="es-ES" sz="2400">
                <a:solidFill>
                  <a:schemeClr val="dk1"/>
                </a:solidFill>
                <a:latin typeface="Calibri"/>
                <a:ea typeface="Calibri"/>
                <a:cs typeface="Calibri"/>
                <a:sym typeface="Calibri"/>
              </a:rPr>
              <a:t>5</a:t>
            </a:r>
            <a:r>
              <a:rPr b="1" i="0" lang="es-ES" sz="2400" u="none" cap="none" strike="noStrike">
                <a:solidFill>
                  <a:schemeClr val="dk1"/>
                </a:solidFill>
                <a:latin typeface="Calibri"/>
                <a:ea typeface="Calibri"/>
                <a:cs typeface="Calibri"/>
                <a:sym typeface="Calibri"/>
              </a:rPr>
              <a:t>:</a:t>
            </a:r>
            <a:endParaRPr/>
          </a:p>
          <a:p>
            <a:pPr indent="0" lvl="0" marL="0" marR="0" rtl="0" algn="ctr">
              <a:lnSpc>
                <a:spcPct val="90000"/>
              </a:lnSpc>
              <a:spcBef>
                <a:spcPts val="840"/>
              </a:spcBef>
              <a:spcAft>
                <a:spcPts val="0"/>
              </a:spcAft>
              <a:buNone/>
            </a:pPr>
            <a:r>
              <a:rPr b="1" i="0" lang="es-ES" sz="4000" u="none" cap="none" strike="noStrike">
                <a:solidFill>
                  <a:srgbClr val="FF0000"/>
                </a:solidFill>
                <a:latin typeface="Calibri"/>
                <a:ea typeface="Calibri"/>
                <a:cs typeface="Calibri"/>
                <a:sym typeface="Calibri"/>
              </a:rPr>
              <a:t>M$3.000.000.-</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Google Shape;326;p13"/>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327" name="Google Shape;327;p13"/>
          <p:cNvSpPr txBox="1"/>
          <p:nvPr/>
        </p:nvSpPr>
        <p:spPr>
          <a:xfrm>
            <a:off x="292916" y="-99820"/>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FORMULARIO DE POSTULACIÓN ONLINE</a:t>
            </a:r>
            <a:endParaRPr b="0" i="0" sz="4400" u="none" cap="none" strike="noStrike">
              <a:solidFill>
                <a:schemeClr val="dk1"/>
              </a:solidFill>
              <a:latin typeface="Calibri"/>
              <a:ea typeface="Calibri"/>
              <a:cs typeface="Calibri"/>
              <a:sym typeface="Calibri"/>
            </a:endParaRPr>
          </a:p>
        </p:txBody>
      </p:sp>
      <p:sp>
        <p:nvSpPr>
          <p:cNvPr id="328" name="Google Shape;328;p13"/>
          <p:cNvSpPr txBox="1"/>
          <p:nvPr/>
        </p:nvSpPr>
        <p:spPr>
          <a:xfrm>
            <a:off x="4324050" y="5508850"/>
            <a:ext cx="329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u="sng">
                <a:solidFill>
                  <a:schemeClr val="hlink"/>
                </a:solidFill>
                <a:hlinkClick r:id="rId4"/>
              </a:rPr>
              <a:t>https://forms.gle/Xpu82bSvbfuGsUUP8</a:t>
            </a:r>
            <a:endParaRPr/>
          </a:p>
        </p:txBody>
      </p:sp>
      <p:sp>
        <p:nvSpPr>
          <p:cNvPr id="329" name="Google Shape;329;p13"/>
          <p:cNvSpPr txBox="1"/>
          <p:nvPr/>
        </p:nvSpPr>
        <p:spPr>
          <a:xfrm>
            <a:off x="604525" y="1414850"/>
            <a:ext cx="48516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800">
                <a:solidFill>
                  <a:schemeClr val="dk1"/>
                </a:solidFill>
                <a:latin typeface="Calibri"/>
                <a:ea typeface="Calibri"/>
                <a:cs typeface="Calibri"/>
                <a:sym typeface="Calibri"/>
              </a:rPr>
              <a:t>Enlace al formulario:</a:t>
            </a:r>
            <a:endParaRPr sz="2800">
              <a:solidFill>
                <a:schemeClr val="dk1"/>
              </a:solidFill>
              <a:latin typeface="Calibri"/>
              <a:ea typeface="Calibri"/>
              <a:cs typeface="Calibri"/>
              <a:sym typeface="Calibri"/>
            </a:endParaRPr>
          </a:p>
        </p:txBody>
      </p:sp>
      <p:pic>
        <p:nvPicPr>
          <p:cNvPr id="330" name="Google Shape;330;p13"/>
          <p:cNvPicPr preferRelativeResize="0"/>
          <p:nvPr/>
        </p:nvPicPr>
        <p:blipFill>
          <a:blip r:embed="rId5">
            <a:alphaModFix/>
          </a:blip>
          <a:stretch>
            <a:fillRect/>
          </a:stretch>
        </p:blipFill>
        <p:spPr>
          <a:xfrm>
            <a:off x="4541188" y="1568399"/>
            <a:ext cx="2860025" cy="3885124"/>
          </a:xfrm>
          <a:prstGeom prst="rect">
            <a:avLst/>
          </a:prstGeom>
          <a:noFill/>
          <a:ln>
            <a:noFill/>
          </a:ln>
        </p:spPr>
      </p:pic>
      <p:pic>
        <p:nvPicPr>
          <p:cNvPr id="331" name="Google Shape;331;p13"/>
          <p:cNvPicPr preferRelativeResize="0"/>
          <p:nvPr/>
        </p:nvPicPr>
        <p:blipFill>
          <a:blip r:embed="rId6">
            <a:alphaModFix/>
          </a:blip>
          <a:stretch>
            <a:fillRect/>
          </a:stretch>
        </p:blipFill>
        <p:spPr>
          <a:xfrm>
            <a:off x="9362000" y="4384875"/>
            <a:ext cx="1541575" cy="1524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6" name="Shape 336"/>
        <p:cNvGrpSpPr/>
        <p:nvPr/>
      </p:nvGrpSpPr>
      <p:grpSpPr>
        <a:xfrm>
          <a:off x="0" y="0"/>
          <a:ext cx="0" cy="0"/>
          <a:chOff x="0" y="0"/>
          <a:chExt cx="0" cy="0"/>
        </a:xfrm>
      </p:grpSpPr>
      <p:sp>
        <p:nvSpPr>
          <p:cNvPr id="337" name="Google Shape;337;p15"/>
          <p:cNvSpPr txBox="1"/>
          <p:nvPr/>
        </p:nvSpPr>
        <p:spPr>
          <a:xfrm>
            <a:off x="1524000" y="2707071"/>
            <a:ext cx="9144000" cy="1443858"/>
          </a:xfrm>
          <a:prstGeom prst="rect">
            <a:avLst/>
          </a:prstGeom>
          <a:noFill/>
          <a:ln>
            <a:noFill/>
          </a:ln>
        </p:spPr>
        <p:txBody>
          <a:bodyPr anchorCtr="0" anchor="b" bIns="45700" lIns="91425" spcFirstLastPara="1" rIns="91425" wrap="square" tIns="45700">
            <a:normAutofit fontScale="82500" lnSpcReduction="10000"/>
          </a:bodyPr>
          <a:lstStyle/>
          <a:p>
            <a:pPr indent="0" lvl="0" marL="0" marR="0" rtl="0" algn="ctr">
              <a:lnSpc>
                <a:spcPct val="90000"/>
              </a:lnSpc>
              <a:spcBef>
                <a:spcPts val="0"/>
              </a:spcBef>
              <a:spcAft>
                <a:spcPts val="0"/>
              </a:spcAft>
              <a:buClr>
                <a:schemeClr val="dk1"/>
              </a:buClr>
              <a:buSzPct val="100000"/>
              <a:buFont typeface="Calibri"/>
              <a:buNone/>
            </a:pPr>
            <a:r>
              <a:rPr b="1" i="1" lang="es-ES" sz="6000" u="none" cap="none" strike="noStrike">
                <a:solidFill>
                  <a:schemeClr val="dk1"/>
                </a:solidFill>
                <a:latin typeface="Calibri"/>
                <a:ea typeface="Calibri"/>
                <a:cs typeface="Calibri"/>
                <a:sym typeface="Calibri"/>
              </a:rPr>
              <a:t>FONDO REGIONAL PARA LA PRODUCTIVIDAD Y EL DESARROLLO</a:t>
            </a:r>
            <a:endParaRPr/>
          </a:p>
        </p:txBody>
      </p:sp>
      <p:sp>
        <p:nvSpPr>
          <p:cNvPr id="338" name="Google Shape;338;p15"/>
          <p:cNvSpPr txBox="1"/>
          <p:nvPr/>
        </p:nvSpPr>
        <p:spPr>
          <a:xfrm>
            <a:off x="1524000" y="4150929"/>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rial"/>
              <a:buNone/>
            </a:pPr>
            <a:r>
              <a:rPr b="1" i="0" lang="es-ES" sz="4000" u="none" cap="none" strike="noStrike">
                <a:solidFill>
                  <a:schemeClr val="dk1"/>
                </a:solidFill>
                <a:latin typeface="Calibri"/>
                <a:ea typeface="Calibri"/>
                <a:cs typeface="Calibri"/>
                <a:sym typeface="Calibri"/>
              </a:rPr>
              <a:t>202</a:t>
            </a:r>
            <a:r>
              <a:rPr b="1" lang="es-ES" sz="4000">
                <a:solidFill>
                  <a:schemeClr val="dk1"/>
                </a:solidFill>
                <a:latin typeface="Calibri"/>
                <a:ea typeface="Calibri"/>
                <a:cs typeface="Calibri"/>
                <a:sym typeface="Calibri"/>
              </a:rPr>
              <a:t>5</a:t>
            </a:r>
            <a:endParaRPr/>
          </a:p>
        </p:txBody>
      </p:sp>
      <p:sp>
        <p:nvSpPr>
          <p:cNvPr id="339" name="Google Shape;339;p15"/>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
          <p:cNvSpPr txBox="1"/>
          <p:nvPr>
            <p:ph type="title"/>
          </p:nvPr>
        </p:nvSpPr>
        <p:spPr>
          <a:xfrm>
            <a:off x="326472" y="-14660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i="1" lang="es-ES" sz="3200" u="sng"/>
              <a:t>Fondo Regional para la Productividad y el Desarrollo</a:t>
            </a:r>
            <a:endParaRPr/>
          </a:p>
        </p:txBody>
      </p:sp>
      <p:sp>
        <p:nvSpPr>
          <p:cNvPr id="98" name="Google Shape;98;p2"/>
          <p:cNvSpPr txBox="1"/>
          <p:nvPr>
            <p:ph idx="1" type="body"/>
          </p:nvPr>
        </p:nvSpPr>
        <p:spPr>
          <a:xfrm>
            <a:off x="494950" y="1031846"/>
            <a:ext cx="10858850" cy="5145117"/>
          </a:xfrm>
          <a:prstGeom prst="rect">
            <a:avLst/>
          </a:prstGeom>
          <a:noFill/>
          <a:ln>
            <a:noFill/>
          </a:ln>
        </p:spPr>
        <p:txBody>
          <a:bodyPr anchorCtr="0" anchor="t" bIns="45700" lIns="91425" spcFirstLastPara="1" rIns="91425" wrap="square" tIns="45700">
            <a:normAutofit fontScale="47500" lnSpcReduction="20000"/>
          </a:bodyPr>
          <a:lstStyle/>
          <a:p>
            <a:pPr indent="-145573" lvl="0" marL="228600" rtl="0" algn="just">
              <a:lnSpc>
                <a:spcPct val="90000"/>
              </a:lnSpc>
              <a:spcBef>
                <a:spcPts val="0"/>
              </a:spcBef>
              <a:spcAft>
                <a:spcPts val="0"/>
              </a:spcAft>
              <a:buClr>
                <a:schemeClr val="dk1"/>
              </a:buClr>
              <a:buSzPct val="95833"/>
              <a:buFont typeface="Noto Sans Symbols"/>
              <a:buChar char="⮚"/>
            </a:pPr>
            <a:r>
              <a:rPr lang="es-ES" sz="2400"/>
              <a:t>Creación bajo el alero de la Ley N°21.591 sobre Royalty a la Minería en su Artículo N°13.</a:t>
            </a:r>
            <a:endParaRPr/>
          </a:p>
          <a:p>
            <a:pPr indent="-183673" lvl="0" marL="228600" rtl="0" algn="just">
              <a:spcBef>
                <a:spcPts val="1000"/>
              </a:spcBef>
              <a:spcAft>
                <a:spcPts val="0"/>
              </a:spcAft>
              <a:buSzPct val="95833"/>
              <a:buFont typeface="Noto Sans Symbols"/>
              <a:buChar char="⮚"/>
            </a:pPr>
            <a:r>
              <a:rPr lang="es-ES" sz="2400"/>
              <a:t>Que, la glosa presupuestaria 13, de la Partida 05 de los Gobiernos Regionales de la Ley 21.722 de Presupuestos del Sector Público año 2025.</a:t>
            </a:r>
            <a:endParaRPr sz="2400"/>
          </a:p>
          <a:p>
            <a:pPr indent="-183673" lvl="0" marL="228600" rtl="0" algn="just">
              <a:spcBef>
                <a:spcPts val="1000"/>
              </a:spcBef>
              <a:spcAft>
                <a:spcPts val="0"/>
              </a:spcAft>
              <a:buSzPct val="93375"/>
              <a:buChar char="⮚"/>
            </a:pPr>
            <a:r>
              <a:rPr lang="es-ES" sz="2463">
                <a:highlight>
                  <a:schemeClr val="lt1"/>
                </a:highlight>
              </a:rPr>
              <a:t>Decreto supremo N°1699 que regula la administración, operación, condiciones, destino y distribución de recursos del fondo regional para la productividad y el desarrollo.</a:t>
            </a:r>
            <a:endParaRPr sz="3663">
              <a:highlight>
                <a:schemeClr val="lt1"/>
              </a:highlight>
            </a:endParaRPr>
          </a:p>
          <a:p>
            <a:pPr indent="-183673" lvl="0" marL="228600" rtl="0" algn="just">
              <a:spcBef>
                <a:spcPts val="1000"/>
              </a:spcBef>
              <a:spcAft>
                <a:spcPts val="0"/>
              </a:spcAft>
              <a:buSzPct val="95833"/>
              <a:buChar char="⮚"/>
            </a:pPr>
            <a:r>
              <a:rPr lang="es-ES" sz="2400">
                <a:highlight>
                  <a:schemeClr val="lt1"/>
                </a:highlight>
              </a:rPr>
              <a:t>Oficio subsecretaría de economía RAEX202501975</a:t>
            </a:r>
            <a:endParaRPr sz="2400">
              <a:highlight>
                <a:schemeClr val="lt1"/>
              </a:highlight>
            </a:endParaRPr>
          </a:p>
          <a:p>
            <a:pPr indent="-145573" lvl="0" marL="228600" rtl="0" algn="just">
              <a:lnSpc>
                <a:spcPct val="90000"/>
              </a:lnSpc>
              <a:spcBef>
                <a:spcPts val="1000"/>
              </a:spcBef>
              <a:spcAft>
                <a:spcPts val="0"/>
              </a:spcAft>
              <a:buClr>
                <a:schemeClr val="dk1"/>
              </a:buClr>
              <a:buSzPct val="95833"/>
              <a:buFont typeface="Noto Sans Symbols"/>
              <a:buChar char="⮚"/>
            </a:pPr>
            <a:r>
              <a:rPr lang="es-ES" sz="2400"/>
              <a:t> Los recursos que se distribuyan con cargo a este fondo se destinarán al financiamiento de inversión productiva, esto es:</a:t>
            </a:r>
            <a:endParaRPr/>
          </a:p>
          <a:p>
            <a:pPr indent="0" lvl="0" marL="0" rtl="0" algn="just">
              <a:lnSpc>
                <a:spcPct val="90000"/>
              </a:lnSpc>
              <a:spcBef>
                <a:spcPts val="1000"/>
              </a:spcBef>
              <a:spcAft>
                <a:spcPts val="0"/>
              </a:spcAft>
              <a:buClr>
                <a:schemeClr val="dk1"/>
              </a:buClr>
              <a:buSzPct val="100000"/>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76200" lvl="0" marL="228600" rtl="0" algn="just">
              <a:lnSpc>
                <a:spcPct val="90000"/>
              </a:lnSpc>
              <a:spcBef>
                <a:spcPts val="1000"/>
              </a:spcBef>
              <a:spcAft>
                <a:spcPts val="0"/>
              </a:spcAft>
              <a:buClr>
                <a:schemeClr val="dk1"/>
              </a:buClr>
              <a:buSzPct val="100000"/>
              <a:buFont typeface="Noto Sans Symbols"/>
              <a:buNone/>
            </a:pPr>
            <a:r>
              <a:t/>
            </a:r>
            <a:endParaRPr sz="2400"/>
          </a:p>
          <a:p>
            <a:pPr indent="0" lvl="0" marL="0" rtl="0" algn="just">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99" name="Google Shape;99;p2"/>
          <p:cNvSpPr/>
          <p:nvPr/>
        </p:nvSpPr>
        <p:spPr>
          <a:xfrm>
            <a:off x="2168170" y="3351400"/>
            <a:ext cx="7855659" cy="2449587"/>
          </a:xfrm>
          <a:prstGeom prst="roundRect">
            <a:avLst>
              <a:gd fmla="val 16667" name="adj"/>
            </a:avLst>
          </a:prstGeom>
          <a:solidFill>
            <a:srgbClr val="D5DBE5"/>
          </a:solidFill>
          <a:ln cap="flat" cmpd="sng" w="9525">
            <a:solidFill>
              <a:srgbClr val="D5DB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s-ES" sz="1800" u="none" cap="none" strike="noStrike">
                <a:solidFill>
                  <a:schemeClr val="dk1"/>
                </a:solidFill>
                <a:latin typeface="Calibri"/>
                <a:ea typeface="Calibri"/>
                <a:cs typeface="Calibri"/>
                <a:sym typeface="Calibri"/>
              </a:rPr>
              <a:t>Proyectos, planes y programas que tengan por objeto el fomento de actividades productivas, de desarrollo regional y la promoción de la investigación científica y tecnológica, en línea con la estrategia regional de desarrollo, las prioridades estratégicas regionales en materia de fomento de las actividades productivas y la Política Regional de Ciencia, Tecnología, Conocimiento e Innovación para el Desarrollo.</a:t>
            </a:r>
            <a:endParaRPr/>
          </a:p>
        </p:txBody>
      </p:sp>
      <p:sp>
        <p:nvSpPr>
          <p:cNvPr id="100" name="Google Shape;100;p2"/>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3"/>
          <p:cNvSpPr txBox="1"/>
          <p:nvPr>
            <p:ph type="title"/>
          </p:nvPr>
        </p:nvSpPr>
        <p:spPr>
          <a:xfrm>
            <a:off x="276138" y="-12982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b="1" i="1" lang="es-ES" sz="3200" u="sng">
                <a:solidFill>
                  <a:srgbClr val="000000"/>
                </a:solidFill>
                <a:latin typeface="Calibri"/>
                <a:ea typeface="Calibri"/>
                <a:cs typeface="Calibri"/>
                <a:sym typeface="Calibri"/>
              </a:rPr>
              <a:t>Ámbitos de Acción</a:t>
            </a:r>
            <a:endParaRPr/>
          </a:p>
        </p:txBody>
      </p:sp>
      <p:sp>
        <p:nvSpPr>
          <p:cNvPr id="107" name="Google Shape;107;p3"/>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cxnSp>
        <p:nvCxnSpPr>
          <p:cNvPr id="108" name="Google Shape;108;p3"/>
          <p:cNvCxnSpPr/>
          <p:nvPr/>
        </p:nvCxnSpPr>
        <p:spPr>
          <a:xfrm>
            <a:off x="2207567" y="2143694"/>
            <a:ext cx="7776864" cy="0"/>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109" name="Google Shape;109;p3"/>
          <p:cNvSpPr/>
          <p:nvPr/>
        </p:nvSpPr>
        <p:spPr>
          <a:xfrm>
            <a:off x="5052237" y="1832053"/>
            <a:ext cx="2087524" cy="374559"/>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INVESTIGACIÓN</a:t>
            </a:r>
            <a:r>
              <a:rPr b="0" i="0" lang="es-ES" sz="1800" u="none" cap="none" strike="noStrike">
                <a:solidFill>
                  <a:schemeClr val="dk1"/>
                </a:solidFill>
                <a:latin typeface="Calibri"/>
                <a:ea typeface="Calibri"/>
                <a:cs typeface="Calibri"/>
                <a:sym typeface="Calibri"/>
              </a:rPr>
              <a:t> </a:t>
            </a:r>
            <a:endParaRPr/>
          </a:p>
        </p:txBody>
      </p:sp>
      <p:grpSp>
        <p:nvGrpSpPr>
          <p:cNvPr id="110" name="Google Shape;110;p3"/>
          <p:cNvGrpSpPr/>
          <p:nvPr/>
        </p:nvGrpSpPr>
        <p:grpSpPr>
          <a:xfrm>
            <a:off x="757388" y="3512672"/>
            <a:ext cx="10677222" cy="1782780"/>
            <a:chOff x="2362041" y="1407325"/>
            <a:chExt cx="2682548" cy="1218009"/>
          </a:xfrm>
        </p:grpSpPr>
        <p:sp>
          <p:nvSpPr>
            <p:cNvPr id="111" name="Google Shape;111;p3"/>
            <p:cNvSpPr/>
            <p:nvPr/>
          </p:nvSpPr>
          <p:spPr>
            <a:xfrm>
              <a:off x="2362041" y="1407325"/>
              <a:ext cx="735922" cy="1218009"/>
            </a:xfrm>
            <a:prstGeom prst="roundRect">
              <a:avLst>
                <a:gd fmla="val 16667" name="adj"/>
              </a:avLst>
            </a:prstGeom>
            <a:solidFill>
              <a:srgbClr val="323F4F"/>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t/>
              </a:r>
              <a:endParaRPr b="1" i="0" sz="1100" u="none" cap="none" strike="noStrike">
                <a:solidFill>
                  <a:schemeClr val="lt1"/>
                </a:solidFill>
                <a:latin typeface="Calibri"/>
                <a:ea typeface="Calibri"/>
                <a:cs typeface="Calibri"/>
                <a:sym typeface="Calibri"/>
              </a:endParaRPr>
            </a:p>
            <a:p>
              <a:pPr indent="0" lvl="0" marL="0" marR="0" rtl="0" algn="ctr">
                <a:lnSpc>
                  <a:spcPct val="90000"/>
                </a:lnSpc>
                <a:spcBef>
                  <a:spcPts val="385"/>
                </a:spcBef>
                <a:spcAft>
                  <a:spcPts val="0"/>
                </a:spcAft>
                <a:buNone/>
              </a:pPr>
              <a:r>
                <a:t/>
              </a:r>
              <a:endParaRPr b="0" i="0" sz="1200" u="none" cap="none" strike="noStrike">
                <a:solidFill>
                  <a:schemeClr val="lt1"/>
                </a:solidFill>
                <a:latin typeface="Calibri"/>
                <a:ea typeface="Calibri"/>
                <a:cs typeface="Calibri"/>
                <a:sym typeface="Calibri"/>
              </a:endParaRPr>
            </a:p>
            <a:p>
              <a:pPr indent="0" lvl="0" marL="0" marR="0" rtl="0" algn="ctr">
                <a:lnSpc>
                  <a:spcPct val="90000"/>
                </a:lnSpc>
                <a:spcBef>
                  <a:spcPts val="420"/>
                </a:spcBef>
                <a:spcAft>
                  <a:spcPts val="0"/>
                </a:spcAft>
                <a:buNone/>
              </a:pPr>
              <a:r>
                <a:rPr b="0" i="0" lang="es-ES" sz="1600" u="none" cap="none" strike="noStrike">
                  <a:solidFill>
                    <a:schemeClr val="lt1"/>
                  </a:solidFill>
                  <a:latin typeface="Calibri"/>
                  <a:ea typeface="Calibri"/>
                  <a:cs typeface="Calibri"/>
                  <a:sym typeface="Calibri"/>
                </a:rPr>
                <a:t>Investigación básica</a:t>
              </a:r>
              <a:endParaRPr b="0" i="0" sz="1600" u="none" cap="none" strike="noStrike">
                <a:solidFill>
                  <a:schemeClr val="lt1"/>
                </a:solidFill>
                <a:latin typeface="Calibri"/>
                <a:ea typeface="Calibri"/>
                <a:cs typeface="Calibri"/>
                <a:sym typeface="Calibri"/>
              </a:endParaRPr>
            </a:p>
            <a:p>
              <a:pPr indent="0" lvl="0" marL="0" marR="0" rtl="0" algn="ctr">
                <a:lnSpc>
                  <a:spcPct val="90000"/>
                </a:lnSpc>
                <a:spcBef>
                  <a:spcPts val="560"/>
                </a:spcBef>
                <a:spcAft>
                  <a:spcPts val="0"/>
                </a:spcAft>
                <a:buNone/>
              </a:pPr>
              <a:r>
                <a:rPr b="0" i="0" lang="es-ES" sz="1200" u="none" cap="none" strike="noStrike">
                  <a:solidFill>
                    <a:schemeClr val="lt1"/>
                  </a:solidFill>
                  <a:latin typeface="Calibri"/>
                  <a:ea typeface="Calibri"/>
                  <a:cs typeface="Calibri"/>
                  <a:sym typeface="Calibri"/>
                </a:rPr>
                <a:t>Esencial para contar con capacidades robustas para la formación de talento, para el desarrollo de innovación y para la aplicación del conocimiento a la solución de problemas.</a:t>
              </a:r>
              <a:endParaRPr/>
            </a:p>
            <a:p>
              <a:pPr indent="0" lvl="0" marL="0" marR="0" rtl="0" algn="ctr">
                <a:lnSpc>
                  <a:spcPct val="90000"/>
                </a:lnSpc>
                <a:spcBef>
                  <a:spcPts val="420"/>
                </a:spcBef>
                <a:spcAft>
                  <a:spcPts val="0"/>
                </a:spcAft>
                <a:buClr>
                  <a:schemeClr val="dk1"/>
                </a:buClr>
                <a:buSzPts val="3800"/>
                <a:buFont typeface="Calibri"/>
                <a:buNone/>
              </a:pPr>
              <a:r>
                <a:t/>
              </a:r>
              <a:endParaRPr b="0" i="0" sz="3800" u="none" cap="none" strike="noStrike">
                <a:solidFill>
                  <a:schemeClr val="lt1"/>
                </a:solidFill>
                <a:latin typeface="Calibri"/>
                <a:ea typeface="Calibri"/>
                <a:cs typeface="Calibri"/>
                <a:sym typeface="Calibri"/>
              </a:endParaRPr>
            </a:p>
          </p:txBody>
        </p:sp>
        <p:sp>
          <p:nvSpPr>
            <p:cNvPr id="112" name="Google Shape;112;p3"/>
            <p:cNvSpPr/>
            <p:nvPr/>
          </p:nvSpPr>
          <p:spPr>
            <a:xfrm>
              <a:off x="4308667" y="1407325"/>
              <a:ext cx="735922" cy="1218009"/>
            </a:xfrm>
            <a:prstGeom prst="roundRect">
              <a:avLst>
                <a:gd fmla="val 16667" name="adj"/>
              </a:avLst>
            </a:prstGeom>
            <a:solidFill>
              <a:srgbClr val="323F4F"/>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t/>
              </a:r>
              <a:endParaRPr b="0" i="0" sz="1600" u="none" cap="none" strike="noStrike">
                <a:solidFill>
                  <a:schemeClr val="lt2"/>
                </a:solidFill>
                <a:latin typeface="Calibri"/>
                <a:ea typeface="Calibri"/>
                <a:cs typeface="Calibri"/>
                <a:sym typeface="Calibri"/>
              </a:endParaRPr>
            </a:p>
            <a:p>
              <a:pPr indent="0" lvl="0" marL="0" marR="0" rtl="0" algn="ctr">
                <a:lnSpc>
                  <a:spcPct val="90000"/>
                </a:lnSpc>
                <a:spcBef>
                  <a:spcPts val="560"/>
                </a:spcBef>
                <a:spcAft>
                  <a:spcPts val="0"/>
                </a:spcAft>
                <a:buNone/>
              </a:pPr>
              <a:r>
                <a:t/>
              </a:r>
              <a:endParaRPr b="0" i="0" sz="1600" u="none" cap="none" strike="noStrike">
                <a:solidFill>
                  <a:schemeClr val="lt2"/>
                </a:solidFill>
                <a:latin typeface="Calibri"/>
                <a:ea typeface="Calibri"/>
                <a:cs typeface="Calibri"/>
                <a:sym typeface="Calibri"/>
              </a:endParaRPr>
            </a:p>
            <a:p>
              <a:pPr indent="0" lvl="0" marL="0" marR="0" rtl="0" algn="ctr">
                <a:lnSpc>
                  <a:spcPct val="90000"/>
                </a:lnSpc>
                <a:spcBef>
                  <a:spcPts val="560"/>
                </a:spcBef>
                <a:spcAft>
                  <a:spcPts val="0"/>
                </a:spcAft>
                <a:buNone/>
              </a:pPr>
              <a:r>
                <a:rPr b="0" i="0" lang="es-ES" sz="1600" u="none" cap="none" strike="noStrike">
                  <a:solidFill>
                    <a:schemeClr val="lt1"/>
                  </a:solidFill>
                  <a:latin typeface="Calibri"/>
                  <a:ea typeface="Calibri"/>
                  <a:cs typeface="Calibri"/>
                  <a:sym typeface="Calibri"/>
                </a:rPr>
                <a:t>Investigación aplicada </a:t>
              </a:r>
              <a:endParaRPr/>
            </a:p>
            <a:p>
              <a:pPr indent="0" lvl="0" marL="0" marR="0" rtl="0" algn="ctr">
                <a:lnSpc>
                  <a:spcPct val="90000"/>
                </a:lnSpc>
                <a:spcBef>
                  <a:spcPts val="560"/>
                </a:spcBef>
                <a:spcAft>
                  <a:spcPts val="0"/>
                </a:spcAft>
                <a:buNone/>
              </a:pPr>
              <a:r>
                <a:rPr b="0" i="0" lang="es-ES" sz="1200" u="none" cap="none" strike="noStrike">
                  <a:solidFill>
                    <a:schemeClr val="lt1"/>
                  </a:solidFill>
                  <a:latin typeface="Calibri"/>
                  <a:ea typeface="Calibri"/>
                  <a:cs typeface="Calibri"/>
                  <a:sym typeface="Calibri"/>
                </a:rPr>
                <a:t>Un paso intermedio entre la investigación básica y la innovación, donde conviven la investigación básica y aplicada, y apunta a resolver o conocer un problema relevante.</a:t>
              </a:r>
              <a:endParaRPr/>
            </a:p>
            <a:p>
              <a:pPr indent="0" lvl="0" marL="0" marR="0" rtl="0" algn="ctr">
                <a:lnSpc>
                  <a:spcPct val="90000"/>
                </a:lnSpc>
                <a:spcBef>
                  <a:spcPts val="420"/>
                </a:spcBef>
                <a:spcAft>
                  <a:spcPts val="0"/>
                </a:spcAft>
                <a:buClr>
                  <a:schemeClr val="dk1"/>
                </a:buClr>
                <a:buSzPts val="3800"/>
                <a:buFont typeface="Calibri"/>
                <a:buNone/>
              </a:pPr>
              <a:r>
                <a:t/>
              </a:r>
              <a:endParaRPr b="0" i="0" sz="3800" u="none" cap="none" strike="noStrike">
                <a:solidFill>
                  <a:schemeClr val="lt1"/>
                </a:solidFill>
                <a:latin typeface="Calibri"/>
                <a:ea typeface="Calibri"/>
                <a:cs typeface="Calibri"/>
                <a:sym typeface="Calibri"/>
              </a:endParaRPr>
            </a:p>
          </p:txBody>
        </p:sp>
        <p:sp>
          <p:nvSpPr>
            <p:cNvPr id="113" name="Google Shape;113;p3"/>
            <p:cNvSpPr/>
            <p:nvPr/>
          </p:nvSpPr>
          <p:spPr>
            <a:xfrm>
              <a:off x="3348598" y="1407325"/>
              <a:ext cx="735922" cy="1218009"/>
            </a:xfrm>
            <a:prstGeom prst="roundRect">
              <a:avLst>
                <a:gd fmla="val 16667" name="adj"/>
              </a:avLst>
            </a:prstGeom>
            <a:solidFill>
              <a:srgbClr val="D5DBE5"/>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0" i="0" lang="es-ES" sz="1600" u="none" cap="none" strike="noStrike">
                  <a:solidFill>
                    <a:schemeClr val="dk1"/>
                  </a:solidFill>
                  <a:latin typeface="Calibri"/>
                  <a:ea typeface="Calibri"/>
                  <a:cs typeface="Calibri"/>
                  <a:sym typeface="Calibri"/>
                </a:rPr>
                <a:t>Desarrollo Experimental</a:t>
              </a:r>
              <a:endParaRPr b="0" i="0" sz="1600" u="none" cap="none" strike="noStrike">
                <a:solidFill>
                  <a:schemeClr val="dk1"/>
                </a:solidFill>
                <a:latin typeface="Calibri"/>
                <a:ea typeface="Calibri"/>
                <a:cs typeface="Calibri"/>
                <a:sym typeface="Calibri"/>
              </a:endParaRPr>
            </a:p>
            <a:p>
              <a:pPr indent="0" lvl="0" marL="0" marR="0" rtl="0" algn="ctr">
                <a:lnSpc>
                  <a:spcPct val="90000"/>
                </a:lnSpc>
                <a:spcBef>
                  <a:spcPts val="560"/>
                </a:spcBef>
                <a:spcAft>
                  <a:spcPts val="0"/>
                </a:spcAft>
                <a:buNone/>
              </a:pPr>
              <a:r>
                <a:rPr b="0" i="0" lang="es-ES" sz="1200" u="none" cap="none" strike="noStrike">
                  <a:solidFill>
                    <a:schemeClr val="dk1"/>
                  </a:solidFill>
                  <a:latin typeface="Calibri"/>
                  <a:ea typeface="Calibri"/>
                  <a:cs typeface="Calibri"/>
                  <a:sym typeface="Calibri"/>
                </a:rPr>
                <a:t>Busca crear o ensayar nuevas metodologías o tecnologías basadas en conocimiento.</a:t>
              </a:r>
              <a:endParaRPr b="0" i="0" sz="1200" u="none" cap="none" strike="noStrike">
                <a:solidFill>
                  <a:schemeClr val="dk1"/>
                </a:solidFill>
                <a:latin typeface="Calibri"/>
                <a:ea typeface="Calibri"/>
                <a:cs typeface="Calibri"/>
                <a:sym typeface="Calibri"/>
              </a:endParaRPr>
            </a:p>
          </p:txBody>
        </p:sp>
      </p:grpSp>
      <p:sp>
        <p:nvSpPr>
          <p:cNvPr id="114" name="Google Shape;114;p3"/>
          <p:cNvSpPr/>
          <p:nvPr/>
        </p:nvSpPr>
        <p:spPr>
          <a:xfrm>
            <a:off x="991298" y="2261140"/>
            <a:ext cx="10209402" cy="825606"/>
          </a:xfrm>
          <a:prstGeom prst="roundRect">
            <a:avLst>
              <a:gd fmla="val 16667" name="adj"/>
            </a:avLst>
          </a:prstGeom>
          <a:solidFill>
            <a:srgbClr val="FFD966"/>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1400" u="none" cap="none" strike="noStrike">
                <a:solidFill>
                  <a:schemeClr val="dk1"/>
                </a:solidFill>
                <a:latin typeface="Calibri"/>
                <a:ea typeface="Calibri"/>
                <a:cs typeface="Calibri"/>
                <a:sym typeface="Calibri"/>
              </a:rPr>
              <a:t>Pudiendo ser:</a:t>
            </a:r>
            <a:endParaRPr b="1"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None/>
            </a:pPr>
            <a:r>
              <a:rPr b="1" i="0" lang="es-ES" sz="1400" u="none" cap="none" strike="noStrike">
                <a:solidFill>
                  <a:schemeClr val="dk1"/>
                </a:solidFill>
                <a:latin typeface="Calibri"/>
                <a:ea typeface="Calibri"/>
                <a:cs typeface="Calibri"/>
                <a:sym typeface="Calibri"/>
              </a:rPr>
              <a:t>La búsqueda metódica de nuevos conocimientos en el ámbito científico o tecnológico, la que podrá tener lugar en cualquier ámbito del saber</a:t>
            </a:r>
            <a:endParaRPr b="1" i="0" sz="1400" u="none" cap="none" strike="noStrike">
              <a:solidFill>
                <a:schemeClr val="dk1"/>
              </a:solidFill>
              <a:latin typeface="Calibri"/>
              <a:ea typeface="Calibri"/>
              <a:cs typeface="Calibri"/>
              <a:sym typeface="Calibri"/>
            </a:endParaRPr>
          </a:p>
        </p:txBody>
      </p:sp>
      <p:sp>
        <p:nvSpPr>
          <p:cNvPr id="115" name="Google Shape;115;p3"/>
          <p:cNvSpPr txBox="1"/>
          <p:nvPr/>
        </p:nvSpPr>
        <p:spPr>
          <a:xfrm>
            <a:off x="461394" y="855153"/>
            <a:ext cx="10739306" cy="707886"/>
          </a:xfrm>
          <a:prstGeom prst="rect">
            <a:avLst/>
          </a:prstGeom>
          <a:noFill/>
          <a:ln>
            <a:noFill/>
          </a:ln>
        </p:spPr>
        <p:txBody>
          <a:bodyPr anchorCtr="0" anchor="t" bIns="45700" lIns="91425" spcFirstLastPara="1" rIns="91425" wrap="square" tIns="45700">
            <a:spAutoFit/>
          </a:bodyPr>
          <a:lstStyle/>
          <a:p>
            <a:pPr indent="-114300" lvl="0" marL="0" marR="0" rtl="0" algn="just">
              <a:spcBef>
                <a:spcPts val="0"/>
              </a:spcBef>
              <a:spcAft>
                <a:spcPts val="0"/>
              </a:spcAft>
              <a:buClr>
                <a:schemeClr val="dk1"/>
              </a:buClr>
              <a:buSzPts val="1800"/>
              <a:buFont typeface="Noto Sans Symbols"/>
              <a:buChar char="⮚"/>
            </a:pPr>
            <a:r>
              <a:rPr b="0" i="0" lang="es-ES" sz="1800" u="none" cap="none" strike="noStrike">
                <a:solidFill>
                  <a:schemeClr val="dk1"/>
                </a:solidFill>
                <a:latin typeface="Calibri"/>
                <a:ea typeface="Calibri"/>
                <a:cs typeface="Calibri"/>
                <a:sym typeface="Calibri"/>
              </a:rPr>
              <a:t> </a:t>
            </a:r>
            <a:r>
              <a:rPr b="0" i="0" lang="es-ES" sz="2000" u="none" cap="none" strike="noStrike">
                <a:solidFill>
                  <a:schemeClr val="dk1"/>
                </a:solidFill>
                <a:latin typeface="Calibri"/>
                <a:ea typeface="Calibri"/>
                <a:cs typeface="Calibri"/>
                <a:sym typeface="Calibri"/>
              </a:rPr>
              <a:t>Definidos por la </a:t>
            </a:r>
            <a:r>
              <a:rPr b="1" lang="es-ES" sz="2000">
                <a:solidFill>
                  <a:schemeClr val="dk1"/>
                </a:solidFill>
                <a:latin typeface="Calibri"/>
                <a:ea typeface="Calibri"/>
                <a:cs typeface="Calibri"/>
                <a:sym typeface="Calibri"/>
              </a:rPr>
              <a:t>Subsecretaría</a:t>
            </a:r>
            <a:r>
              <a:rPr b="1" i="0" lang="es-ES" sz="2000" u="none" cap="none" strike="noStrike">
                <a:solidFill>
                  <a:schemeClr val="dk1"/>
                </a:solidFill>
                <a:latin typeface="Calibri"/>
                <a:ea typeface="Calibri"/>
                <a:cs typeface="Calibri"/>
                <a:sym typeface="Calibri"/>
              </a:rPr>
              <a:t> de Ciencia, Tecnología, Conocimiento e Innovación</a:t>
            </a:r>
            <a:r>
              <a:rPr b="0" i="0" lang="es-ES" sz="2000" u="none" cap="none" strike="noStrike">
                <a:solidFill>
                  <a:schemeClr val="dk1"/>
                </a:solidFill>
                <a:latin typeface="Calibri"/>
                <a:ea typeface="Calibri"/>
                <a:cs typeface="Calibri"/>
                <a:sym typeface="Calibri"/>
              </a:rPr>
              <a:t> en la Resolución Exenta N°33 de fecha 31 de enero de 2024, las cuales son: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4"/>
          <p:cNvSpPr txBox="1"/>
          <p:nvPr>
            <p:ph type="title"/>
          </p:nvPr>
        </p:nvSpPr>
        <p:spPr>
          <a:xfrm>
            <a:off x="276138" y="-12982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b="1" i="1" lang="es-ES" sz="3200" u="sng">
                <a:solidFill>
                  <a:srgbClr val="000000"/>
                </a:solidFill>
                <a:latin typeface="Calibri"/>
                <a:ea typeface="Calibri"/>
                <a:cs typeface="Calibri"/>
                <a:sym typeface="Calibri"/>
              </a:rPr>
              <a:t>Ámbitos de Acción</a:t>
            </a:r>
            <a:endParaRPr/>
          </a:p>
        </p:txBody>
      </p:sp>
      <p:sp>
        <p:nvSpPr>
          <p:cNvPr id="122" name="Google Shape;122;p4"/>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123" name="Google Shape;123;p4"/>
          <p:cNvSpPr/>
          <p:nvPr/>
        </p:nvSpPr>
        <p:spPr>
          <a:xfrm>
            <a:off x="689401" y="1559395"/>
            <a:ext cx="10813195" cy="766302"/>
          </a:xfrm>
          <a:prstGeom prst="roundRect">
            <a:avLst>
              <a:gd fmla="val 16667" name="adj"/>
            </a:avLst>
          </a:prstGeom>
          <a:solidFill>
            <a:srgbClr val="FFD966"/>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1400" u="none" cap="none" strike="noStrike">
                <a:solidFill>
                  <a:schemeClr val="dk1"/>
                </a:solidFill>
                <a:latin typeface="Calibri"/>
                <a:ea typeface="Calibri"/>
                <a:cs typeface="Calibri"/>
                <a:sym typeface="Calibri"/>
              </a:rPr>
              <a:t>Pudiendo ser:</a:t>
            </a:r>
            <a:endParaRPr b="1"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None/>
            </a:pPr>
            <a:r>
              <a:rPr b="1" i="0" lang="es-ES" sz="1400" u="none" cap="none" strike="noStrike">
                <a:solidFill>
                  <a:schemeClr val="dk1"/>
                </a:solidFill>
                <a:latin typeface="Calibri"/>
                <a:ea typeface="Calibri"/>
                <a:cs typeface="Calibri"/>
                <a:sym typeface="Calibri"/>
              </a:rPr>
              <a:t>Creación de valor a través de la transformación de ideas o conocimientos en bienes, servicios, productos, procesos y métodos de organización y/o comercialización</a:t>
            </a:r>
            <a:endParaRPr b="1" i="0" sz="1400" u="none" cap="none" strike="noStrike">
              <a:solidFill>
                <a:schemeClr val="dk1"/>
              </a:solidFill>
              <a:latin typeface="Calibri"/>
              <a:ea typeface="Calibri"/>
              <a:cs typeface="Calibri"/>
              <a:sym typeface="Calibri"/>
            </a:endParaRPr>
          </a:p>
        </p:txBody>
      </p:sp>
      <p:sp>
        <p:nvSpPr>
          <p:cNvPr id="124" name="Google Shape;124;p4"/>
          <p:cNvSpPr/>
          <p:nvPr/>
        </p:nvSpPr>
        <p:spPr>
          <a:xfrm>
            <a:off x="689401" y="2478011"/>
            <a:ext cx="2661827" cy="1609130"/>
          </a:xfrm>
          <a:prstGeom prst="roundRect">
            <a:avLst>
              <a:gd fmla="val 16667" name="adj"/>
            </a:avLst>
          </a:prstGeom>
          <a:solidFill>
            <a:srgbClr val="323F4F"/>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1600" u="none" cap="none" strike="noStrike">
                <a:solidFill>
                  <a:schemeClr val="lt2"/>
                </a:solidFill>
                <a:latin typeface="Calibri"/>
                <a:ea typeface="Calibri"/>
                <a:cs typeface="Calibri"/>
                <a:sym typeface="Calibri"/>
              </a:rPr>
              <a:t>I</a:t>
            </a:r>
            <a:r>
              <a:rPr b="1" i="0" lang="es-ES" sz="1200" u="none" cap="none" strike="noStrike">
                <a:solidFill>
                  <a:schemeClr val="lt2"/>
                </a:solidFill>
                <a:latin typeface="Calibri"/>
                <a:ea typeface="Calibri"/>
                <a:cs typeface="Calibri"/>
                <a:sym typeface="Calibri"/>
              </a:rPr>
              <a:t>nnovación de Base científica-tecnológica </a:t>
            </a:r>
            <a:endParaRPr/>
          </a:p>
          <a:p>
            <a:pPr indent="0" lvl="0" marL="0" marR="0" rtl="0" algn="ctr">
              <a:lnSpc>
                <a:spcPct val="90000"/>
              </a:lnSpc>
              <a:spcBef>
                <a:spcPts val="560"/>
              </a:spcBef>
              <a:spcAft>
                <a:spcPts val="0"/>
              </a:spcAft>
              <a:buNone/>
            </a:pPr>
            <a:r>
              <a:rPr b="0" i="0" lang="es-ES" sz="1200" u="none" cap="none" strike="noStrike">
                <a:solidFill>
                  <a:schemeClr val="lt2"/>
                </a:solidFill>
                <a:latin typeface="Calibri"/>
                <a:ea typeface="Calibri"/>
                <a:cs typeface="Calibri"/>
                <a:sym typeface="Calibri"/>
              </a:rPr>
              <a:t>Imprescindible para la diversificación productiva de las economías y fuertemente basada en nuevo conocimiento y/o tecnologías.</a:t>
            </a:r>
            <a:endParaRPr b="0" i="0" sz="1200" u="none" cap="none" strike="noStrike">
              <a:solidFill>
                <a:schemeClr val="lt1"/>
              </a:solidFill>
              <a:latin typeface="Calibri"/>
              <a:ea typeface="Calibri"/>
              <a:cs typeface="Calibri"/>
              <a:sym typeface="Calibri"/>
            </a:endParaRPr>
          </a:p>
        </p:txBody>
      </p:sp>
      <p:sp>
        <p:nvSpPr>
          <p:cNvPr id="125" name="Google Shape;125;p4"/>
          <p:cNvSpPr/>
          <p:nvPr/>
        </p:nvSpPr>
        <p:spPr>
          <a:xfrm>
            <a:off x="6178940" y="2483792"/>
            <a:ext cx="2661828" cy="1609130"/>
          </a:xfrm>
          <a:prstGeom prst="roundRect">
            <a:avLst>
              <a:gd fmla="val 16667" name="adj"/>
            </a:avLst>
          </a:prstGeom>
          <a:solidFill>
            <a:srgbClr val="D5DBE5"/>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1200" u="none" cap="none" strike="noStrike">
                <a:solidFill>
                  <a:schemeClr val="dk1"/>
                </a:solidFill>
                <a:latin typeface="Calibri"/>
                <a:ea typeface="Calibri"/>
                <a:cs typeface="Calibri"/>
                <a:sym typeface="Calibri"/>
              </a:rPr>
              <a:t>Innovación Productiva </a:t>
            </a:r>
            <a:endParaRPr/>
          </a:p>
          <a:p>
            <a:pPr indent="0" lvl="0" marL="0" marR="0" rtl="0" algn="ctr">
              <a:lnSpc>
                <a:spcPct val="90000"/>
              </a:lnSpc>
              <a:spcBef>
                <a:spcPts val="420"/>
              </a:spcBef>
              <a:spcAft>
                <a:spcPts val="0"/>
              </a:spcAft>
              <a:buNone/>
            </a:pPr>
            <a:r>
              <a:rPr b="0" i="0" lang="es-ES" sz="1200" u="none" cap="none" strike="noStrike">
                <a:solidFill>
                  <a:schemeClr val="dk1"/>
                </a:solidFill>
                <a:latin typeface="Calibri"/>
                <a:ea typeface="Calibri"/>
                <a:cs typeface="Calibri"/>
                <a:sym typeface="Calibri"/>
              </a:rPr>
              <a:t>Proceso para introducir al mercado nuevos productos o servicios, que incluye transformaciones técnicas, en los componentes, materiales, de software, y de otras características funcionales.</a:t>
            </a:r>
            <a:endParaRPr b="0" i="0" sz="1200" u="none" cap="none" strike="noStrike">
              <a:solidFill>
                <a:schemeClr val="dk1"/>
              </a:solidFill>
              <a:latin typeface="Calibri"/>
              <a:ea typeface="Calibri"/>
              <a:cs typeface="Calibri"/>
              <a:sym typeface="Calibri"/>
            </a:endParaRPr>
          </a:p>
        </p:txBody>
      </p:sp>
      <p:sp>
        <p:nvSpPr>
          <p:cNvPr id="126" name="Google Shape;126;p4"/>
          <p:cNvSpPr/>
          <p:nvPr/>
        </p:nvSpPr>
        <p:spPr>
          <a:xfrm>
            <a:off x="3351228" y="4488737"/>
            <a:ext cx="2661828" cy="1609130"/>
          </a:xfrm>
          <a:prstGeom prst="roundRect">
            <a:avLst>
              <a:gd fmla="val 16667" name="adj"/>
            </a:avLst>
          </a:prstGeom>
          <a:solidFill>
            <a:srgbClr val="D5DBE5"/>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1200" u="none" cap="none" strike="noStrike">
                <a:solidFill>
                  <a:schemeClr val="dk1"/>
                </a:solidFill>
                <a:latin typeface="Calibri"/>
                <a:ea typeface="Calibri"/>
                <a:cs typeface="Calibri"/>
                <a:sym typeface="Calibri"/>
              </a:rPr>
              <a:t>Innovación Social </a:t>
            </a:r>
            <a:endParaRPr/>
          </a:p>
          <a:p>
            <a:pPr indent="0" lvl="0" marL="0" marR="0" rtl="0" algn="ctr">
              <a:lnSpc>
                <a:spcPct val="90000"/>
              </a:lnSpc>
              <a:spcBef>
                <a:spcPts val="420"/>
              </a:spcBef>
              <a:spcAft>
                <a:spcPts val="0"/>
              </a:spcAft>
              <a:buNone/>
            </a:pPr>
            <a:r>
              <a:rPr b="0" i="0" lang="es-ES" sz="1200" u="none" cap="none" strike="noStrike">
                <a:solidFill>
                  <a:schemeClr val="dk1"/>
                </a:solidFill>
                <a:latin typeface="Calibri"/>
                <a:ea typeface="Calibri"/>
                <a:cs typeface="Calibri"/>
                <a:sym typeface="Calibri"/>
              </a:rPr>
              <a:t>Un nuevo producto o servicio, ya sea de base científica tecnológica o no, que satisface una necesidad social.</a:t>
            </a:r>
            <a:endParaRPr b="0" i="0" sz="1200" u="none" cap="none" strike="noStrike">
              <a:solidFill>
                <a:schemeClr val="dk1"/>
              </a:solidFill>
              <a:latin typeface="Calibri"/>
              <a:ea typeface="Calibri"/>
              <a:cs typeface="Calibri"/>
              <a:sym typeface="Calibri"/>
            </a:endParaRPr>
          </a:p>
        </p:txBody>
      </p:sp>
      <p:sp>
        <p:nvSpPr>
          <p:cNvPr id="127" name="Google Shape;127;p4"/>
          <p:cNvSpPr/>
          <p:nvPr/>
        </p:nvSpPr>
        <p:spPr>
          <a:xfrm>
            <a:off x="8840768" y="4488737"/>
            <a:ext cx="2661828" cy="1619736"/>
          </a:xfrm>
          <a:prstGeom prst="roundRect">
            <a:avLst>
              <a:gd fmla="val 16667" name="adj"/>
            </a:avLst>
          </a:prstGeom>
          <a:solidFill>
            <a:srgbClr val="323F4F"/>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None/>
            </a:pPr>
            <a:r>
              <a:rPr b="1" i="0" lang="es-ES" sz="1200" u="none" cap="none" strike="noStrike">
                <a:solidFill>
                  <a:schemeClr val="lt2"/>
                </a:solidFill>
                <a:latin typeface="Calibri"/>
                <a:ea typeface="Calibri"/>
                <a:cs typeface="Calibri"/>
                <a:sym typeface="Calibri"/>
              </a:rPr>
              <a:t>Innovación Pública </a:t>
            </a:r>
            <a:endParaRPr/>
          </a:p>
          <a:p>
            <a:pPr indent="0" lvl="0" marL="0" marR="0" rtl="0" algn="ctr">
              <a:lnSpc>
                <a:spcPct val="90000"/>
              </a:lnSpc>
              <a:spcBef>
                <a:spcPts val="420"/>
              </a:spcBef>
              <a:spcAft>
                <a:spcPts val="0"/>
              </a:spcAft>
              <a:buNone/>
            </a:pPr>
            <a:r>
              <a:rPr b="0" i="0" lang="es-ES" sz="1200" u="none" cap="none" strike="noStrike">
                <a:solidFill>
                  <a:schemeClr val="lt2"/>
                </a:solidFill>
                <a:latin typeface="Calibri"/>
                <a:ea typeface="Calibri"/>
                <a:cs typeface="Calibri"/>
                <a:sym typeface="Calibri"/>
              </a:rPr>
              <a:t>Una nueva solución, ya sea de base científica tecnológica o no, que tiene valor público y es implementada en el sector público.</a:t>
            </a:r>
            <a:endParaRPr b="0" i="0" sz="1200" u="none" cap="none" strike="noStrike">
              <a:solidFill>
                <a:schemeClr val="lt1"/>
              </a:solidFill>
              <a:latin typeface="Calibri"/>
              <a:ea typeface="Calibri"/>
              <a:cs typeface="Calibri"/>
              <a:sym typeface="Calibri"/>
            </a:endParaRPr>
          </a:p>
        </p:txBody>
      </p:sp>
      <p:cxnSp>
        <p:nvCxnSpPr>
          <p:cNvPr id="128" name="Google Shape;128;p4"/>
          <p:cNvCxnSpPr/>
          <p:nvPr/>
        </p:nvCxnSpPr>
        <p:spPr>
          <a:xfrm>
            <a:off x="2207565" y="1409775"/>
            <a:ext cx="7776864" cy="0"/>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129" name="Google Shape;129;p4"/>
          <p:cNvSpPr/>
          <p:nvPr/>
        </p:nvSpPr>
        <p:spPr>
          <a:xfrm>
            <a:off x="5266520" y="1105574"/>
            <a:ext cx="1658955" cy="374559"/>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INNOVACIÓN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5"/>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136" name="Google Shape;136;p5"/>
          <p:cNvSpPr/>
          <p:nvPr/>
        </p:nvSpPr>
        <p:spPr>
          <a:xfrm>
            <a:off x="718662" y="1635533"/>
            <a:ext cx="4395832" cy="3359838"/>
          </a:xfrm>
          <a:prstGeom prst="roundRect">
            <a:avLst>
              <a:gd fmla="val 16667" name="adj"/>
            </a:avLst>
          </a:prstGeom>
          <a:solidFill>
            <a:srgbClr val="D5DBE5"/>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285750" lvl="0" marL="285750" marR="0" rtl="0" algn="just">
              <a:lnSpc>
                <a:spcPct val="90000"/>
              </a:lnSpc>
              <a:spcBef>
                <a:spcPts val="0"/>
              </a:spcBef>
              <a:spcAft>
                <a:spcPts val="0"/>
              </a:spcAft>
              <a:buClr>
                <a:schemeClr val="dk1"/>
              </a:buClr>
              <a:buSzPts val="1800"/>
              <a:buFont typeface="Arial"/>
              <a:buChar char="•"/>
            </a:pPr>
            <a:r>
              <a:rPr b="1" i="0" lang="es-ES" sz="1800" u="none" cap="none" strike="noStrike">
                <a:solidFill>
                  <a:schemeClr val="dk1"/>
                </a:solidFill>
                <a:latin typeface="Calibri"/>
                <a:ea typeface="Calibri"/>
                <a:cs typeface="Calibri"/>
                <a:sym typeface="Calibri"/>
              </a:rPr>
              <a:t>Se incluyen en esta categoría actividades o programas que apoyan la difusión o divulgación del conocimiento, ciencia y tecnología a la sociedad, la industria y el sector público.</a:t>
            </a:r>
            <a:endParaRPr/>
          </a:p>
          <a:p>
            <a:pPr indent="-285750" lvl="0" marL="285750" marR="0" rtl="0" algn="just">
              <a:lnSpc>
                <a:spcPct val="90000"/>
              </a:lnSpc>
              <a:spcBef>
                <a:spcPts val="630"/>
              </a:spcBef>
              <a:spcAft>
                <a:spcPts val="0"/>
              </a:spcAft>
              <a:buClr>
                <a:schemeClr val="dk1"/>
              </a:buClr>
              <a:buSzPts val="1800"/>
              <a:buFont typeface="Arial"/>
              <a:buChar char="•"/>
            </a:pPr>
            <a:r>
              <a:rPr b="1" i="0" lang="es-ES" sz="1800" u="none" cap="none" strike="noStrike">
                <a:solidFill>
                  <a:schemeClr val="dk1"/>
                </a:solidFill>
                <a:latin typeface="Calibri"/>
                <a:ea typeface="Calibri"/>
                <a:cs typeface="Calibri"/>
                <a:sym typeface="Calibri"/>
              </a:rPr>
              <a:t> Considera la transferencia de conocimiento y/o tecnología entre actores y sectores.</a:t>
            </a:r>
            <a:endParaRPr/>
          </a:p>
        </p:txBody>
      </p:sp>
      <p:sp>
        <p:nvSpPr>
          <p:cNvPr id="137" name="Google Shape;137;p5"/>
          <p:cNvSpPr txBox="1"/>
          <p:nvPr/>
        </p:nvSpPr>
        <p:spPr>
          <a:xfrm>
            <a:off x="276138" y="-12982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Ámbitos de Acción</a:t>
            </a:r>
            <a:endParaRPr b="0" i="0" sz="4400" u="none" cap="none" strike="noStrike">
              <a:solidFill>
                <a:schemeClr val="dk1"/>
              </a:solidFill>
              <a:latin typeface="Calibri"/>
              <a:ea typeface="Calibri"/>
              <a:cs typeface="Calibri"/>
              <a:sym typeface="Calibri"/>
            </a:endParaRPr>
          </a:p>
        </p:txBody>
      </p:sp>
      <p:cxnSp>
        <p:nvCxnSpPr>
          <p:cNvPr id="138" name="Google Shape;138;p5"/>
          <p:cNvCxnSpPr/>
          <p:nvPr/>
        </p:nvCxnSpPr>
        <p:spPr>
          <a:xfrm flipH="1" rot="10800000">
            <a:off x="311651" y="1409350"/>
            <a:ext cx="5258639" cy="425"/>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139" name="Google Shape;139;p5"/>
          <p:cNvSpPr/>
          <p:nvPr/>
        </p:nvSpPr>
        <p:spPr>
          <a:xfrm>
            <a:off x="508042" y="1115477"/>
            <a:ext cx="4900937" cy="374559"/>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DIFUSIÓN Y TRANSFERENCIA TECNOLÓGICA</a:t>
            </a:r>
            <a:endParaRPr b="0" i="0" sz="1800" u="none" cap="none" strike="noStrike">
              <a:solidFill>
                <a:schemeClr val="dk1"/>
              </a:solidFill>
              <a:latin typeface="Calibri"/>
              <a:ea typeface="Calibri"/>
              <a:cs typeface="Calibri"/>
              <a:sym typeface="Calibri"/>
            </a:endParaRPr>
          </a:p>
        </p:txBody>
      </p:sp>
      <p:sp>
        <p:nvSpPr>
          <p:cNvPr id="140" name="Google Shape;140;p5"/>
          <p:cNvSpPr/>
          <p:nvPr/>
        </p:nvSpPr>
        <p:spPr>
          <a:xfrm>
            <a:off x="8238500" y="1115264"/>
            <a:ext cx="2073847" cy="374559"/>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EMPRENDIMIENTO</a:t>
            </a:r>
            <a:endParaRPr b="0" i="0" sz="1800" u="none" cap="none" strike="noStrike">
              <a:solidFill>
                <a:schemeClr val="dk1"/>
              </a:solidFill>
              <a:latin typeface="Calibri"/>
              <a:ea typeface="Calibri"/>
              <a:cs typeface="Calibri"/>
              <a:sym typeface="Calibri"/>
            </a:endParaRPr>
          </a:p>
        </p:txBody>
      </p:sp>
      <p:cxnSp>
        <p:nvCxnSpPr>
          <p:cNvPr id="141" name="Google Shape;141;p5"/>
          <p:cNvCxnSpPr/>
          <p:nvPr/>
        </p:nvCxnSpPr>
        <p:spPr>
          <a:xfrm>
            <a:off x="7921864" y="1402784"/>
            <a:ext cx="2547597" cy="6566"/>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142" name="Google Shape;142;p5"/>
          <p:cNvSpPr/>
          <p:nvPr/>
        </p:nvSpPr>
        <p:spPr>
          <a:xfrm>
            <a:off x="7077507" y="1616397"/>
            <a:ext cx="4395832" cy="3359838"/>
          </a:xfrm>
          <a:prstGeom prst="roundRect">
            <a:avLst>
              <a:gd fmla="val 16667" name="adj"/>
            </a:avLst>
          </a:prstGeom>
          <a:solidFill>
            <a:srgbClr val="3A3838"/>
          </a:solidFill>
          <a:ln cap="flat" cmpd="sng" w="12700">
            <a:solidFill>
              <a:schemeClr val="lt1"/>
            </a:solidFill>
            <a:prstDash val="solid"/>
            <a:miter lim="800000"/>
            <a:headEnd len="sm" w="sm" type="none"/>
            <a:tailEnd len="sm" w="sm" type="none"/>
          </a:ln>
        </p:spPr>
        <p:txBody>
          <a:bodyPr anchorCtr="0" anchor="ctr" bIns="144775" lIns="144775" spcFirstLastPara="1" rIns="144775" wrap="square" tIns="144775">
            <a:noAutofit/>
          </a:bodyPr>
          <a:lstStyle/>
          <a:p>
            <a:pPr indent="-285750" lvl="0" marL="285750" marR="0" rtl="0" algn="just">
              <a:lnSpc>
                <a:spcPct val="90000"/>
              </a:lnSpc>
              <a:spcBef>
                <a:spcPts val="0"/>
              </a:spcBef>
              <a:spcAft>
                <a:spcPts val="0"/>
              </a:spcAft>
              <a:buClr>
                <a:schemeClr val="lt1"/>
              </a:buClr>
              <a:buSzPts val="1800"/>
              <a:buFont typeface="Arial"/>
              <a:buChar char="•"/>
            </a:pPr>
            <a:r>
              <a:rPr b="0" i="0" lang="es-ES" sz="1800" u="none" cap="none" strike="noStrike">
                <a:solidFill>
                  <a:schemeClr val="lt1"/>
                </a:solidFill>
                <a:latin typeface="Calibri"/>
                <a:ea typeface="Calibri"/>
                <a:cs typeface="Calibri"/>
                <a:sym typeface="Calibri"/>
              </a:rPr>
              <a:t>Actividades desarrolladas por entidades públicas o privadas.</a:t>
            </a:r>
            <a:endParaRPr/>
          </a:p>
          <a:p>
            <a:pPr indent="-285750" lvl="0" marL="285750" marR="0" rtl="0" algn="just">
              <a:lnSpc>
                <a:spcPct val="90000"/>
              </a:lnSpc>
              <a:spcBef>
                <a:spcPts val="630"/>
              </a:spcBef>
              <a:spcAft>
                <a:spcPts val="0"/>
              </a:spcAft>
              <a:buClr>
                <a:schemeClr val="lt1"/>
              </a:buClr>
              <a:buSzPts val="1800"/>
              <a:buFont typeface="Arial"/>
              <a:buChar char="•"/>
            </a:pPr>
            <a:r>
              <a:rPr b="0" i="0" lang="es-ES" sz="1800" u="none" cap="none" strike="noStrike">
                <a:solidFill>
                  <a:schemeClr val="lt1"/>
                </a:solidFill>
                <a:latin typeface="Calibri"/>
                <a:ea typeface="Calibri"/>
                <a:cs typeface="Calibri"/>
                <a:sym typeface="Calibri"/>
              </a:rPr>
              <a:t>Se enfocan a la solución de un problema o desafío complejo y de carácter global, que por su grado de innovación y modelo de negocios tienen espacio para crecer. </a:t>
            </a:r>
            <a:endParaRPr/>
          </a:p>
          <a:p>
            <a:pPr indent="-285750" lvl="0" marL="285750" marR="0" rtl="0" algn="just">
              <a:lnSpc>
                <a:spcPct val="90000"/>
              </a:lnSpc>
              <a:spcBef>
                <a:spcPts val="630"/>
              </a:spcBef>
              <a:spcAft>
                <a:spcPts val="0"/>
              </a:spcAft>
              <a:buClr>
                <a:schemeClr val="lt1"/>
              </a:buClr>
              <a:buSzPts val="1800"/>
              <a:buFont typeface="Arial"/>
              <a:buChar char="•"/>
            </a:pPr>
            <a:r>
              <a:rPr b="0" i="0" lang="es-ES" sz="1800" u="none" cap="none" strike="noStrike">
                <a:solidFill>
                  <a:schemeClr val="lt1"/>
                </a:solidFill>
                <a:latin typeface="Calibri"/>
                <a:ea typeface="Calibri"/>
                <a:cs typeface="Calibri"/>
                <a:sym typeface="Calibri"/>
              </a:rPr>
              <a:t>Este tipo de entidades son muy importantes para la competitividad de las regiones.</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6"/>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149" name="Google Shape;149;p6"/>
          <p:cNvSpPr txBox="1"/>
          <p:nvPr/>
        </p:nvSpPr>
        <p:spPr>
          <a:xfrm>
            <a:off x="276138" y="-12982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Marco Estratégico Regional</a:t>
            </a:r>
            <a:endParaRPr b="0" i="0" sz="4400" u="none" cap="none" strike="noStrike">
              <a:solidFill>
                <a:schemeClr val="dk1"/>
              </a:solidFill>
              <a:latin typeface="Calibri"/>
              <a:ea typeface="Calibri"/>
              <a:cs typeface="Calibri"/>
              <a:sym typeface="Calibri"/>
            </a:endParaRPr>
          </a:p>
        </p:txBody>
      </p:sp>
      <p:grpSp>
        <p:nvGrpSpPr>
          <p:cNvPr id="150" name="Google Shape;150;p6"/>
          <p:cNvGrpSpPr/>
          <p:nvPr/>
        </p:nvGrpSpPr>
        <p:grpSpPr>
          <a:xfrm>
            <a:off x="7897894" y="1803633"/>
            <a:ext cx="3543733" cy="3996355"/>
            <a:chOff x="372969" y="0"/>
            <a:chExt cx="3543733" cy="3996355"/>
          </a:xfrm>
        </p:grpSpPr>
        <p:sp>
          <p:nvSpPr>
            <p:cNvPr id="151" name="Google Shape;151;p6"/>
            <p:cNvSpPr/>
            <p:nvPr/>
          </p:nvSpPr>
          <p:spPr>
            <a:xfrm rot="10800000">
              <a:off x="1078866" y="0"/>
              <a:ext cx="2789850" cy="1551557"/>
            </a:xfrm>
            <a:prstGeom prst="homePlate">
              <a:avLst>
                <a:gd fmla="val 50000" name="adj"/>
              </a:avLst>
            </a:prstGeom>
            <a:solidFill>
              <a:srgbClr val="323F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txBox="1"/>
            <p:nvPr/>
          </p:nvSpPr>
          <p:spPr>
            <a:xfrm>
              <a:off x="1466755" y="0"/>
              <a:ext cx="2401961" cy="1551557"/>
            </a:xfrm>
            <a:prstGeom prst="rect">
              <a:avLst/>
            </a:prstGeom>
            <a:noFill/>
            <a:ln>
              <a:noFill/>
            </a:ln>
          </p:spPr>
          <p:txBody>
            <a:bodyPr anchorCtr="0" anchor="ctr" bIns="68575" lIns="581600" spcFirstLastPara="1" rIns="128000" wrap="square" tIns="68575">
              <a:noAutofit/>
            </a:bodyPr>
            <a:lstStyle/>
            <a:p>
              <a:pPr indent="0" lvl="0" marL="0" marR="0" rtl="0" algn="ctr">
                <a:lnSpc>
                  <a:spcPct val="90000"/>
                </a:lnSpc>
                <a:spcBef>
                  <a:spcPts val="0"/>
                </a:spcBef>
                <a:spcAft>
                  <a:spcPts val="0"/>
                </a:spcAft>
                <a:buClr>
                  <a:schemeClr val="lt1"/>
                </a:buClr>
                <a:buSzPts val="1800"/>
                <a:buFont typeface="Noto Sans Symbols"/>
                <a:buNone/>
              </a:pPr>
              <a:r>
                <a:rPr b="0" i="0" lang="es-ES" sz="1800" u="none" cap="none" strike="noStrike">
                  <a:solidFill>
                    <a:schemeClr val="lt1"/>
                  </a:solidFill>
                  <a:latin typeface="Calibri"/>
                  <a:ea typeface="Calibri"/>
                  <a:cs typeface="Calibri"/>
                  <a:sym typeface="Calibri"/>
                </a:rPr>
                <a:t>ESTRATEGIA DE DESARROLLO REGIONAL AL 2030</a:t>
              </a:r>
              <a:endParaRPr b="0" i="0" sz="1800" u="none" cap="none" strike="noStrike">
                <a:solidFill>
                  <a:schemeClr val="lt1"/>
                </a:solidFill>
                <a:latin typeface="Calibri"/>
                <a:ea typeface="Calibri"/>
                <a:cs typeface="Calibri"/>
                <a:sym typeface="Calibri"/>
              </a:endParaRPr>
            </a:p>
          </p:txBody>
        </p:sp>
        <p:sp>
          <p:nvSpPr>
            <p:cNvPr id="153" name="Google Shape;153;p6"/>
            <p:cNvSpPr/>
            <p:nvPr/>
          </p:nvSpPr>
          <p:spPr>
            <a:xfrm>
              <a:off x="372969" y="117954"/>
              <a:ext cx="1318947" cy="1318947"/>
            </a:xfrm>
            <a:prstGeom prst="ellipse">
              <a:avLst/>
            </a:prstGeom>
            <a:blipFill rotWithShape="1">
              <a:blip r:embed="rId4">
                <a:alphaModFix/>
              </a:blip>
              <a:stretch>
                <a:fillRect b="0" l="-16997" r="-16998"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rot="10800000">
              <a:off x="1012914" y="1867877"/>
              <a:ext cx="2903788" cy="2128478"/>
            </a:xfrm>
            <a:prstGeom prst="homePlate">
              <a:avLst>
                <a:gd fmla="val 50000" name="adj"/>
              </a:avLst>
            </a:prstGeom>
            <a:solidFill>
              <a:srgbClr val="323F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txBox="1"/>
            <p:nvPr/>
          </p:nvSpPr>
          <p:spPr>
            <a:xfrm>
              <a:off x="1545033" y="1867877"/>
              <a:ext cx="2371669" cy="2128478"/>
            </a:xfrm>
            <a:prstGeom prst="rect">
              <a:avLst/>
            </a:prstGeom>
            <a:noFill/>
            <a:ln>
              <a:noFill/>
            </a:ln>
          </p:spPr>
          <p:txBody>
            <a:bodyPr anchorCtr="0" anchor="ctr" bIns="60950" lIns="581600" spcFirstLastPara="1" rIns="113775" wrap="square" tIns="60950">
              <a:noAutofit/>
            </a:bodyPr>
            <a:lstStyle/>
            <a:p>
              <a:pPr indent="0" lvl="0" marL="0" marR="0" rtl="0" algn="ctr">
                <a:lnSpc>
                  <a:spcPct val="90000"/>
                </a:lnSpc>
                <a:spcBef>
                  <a:spcPts val="0"/>
                </a:spcBef>
                <a:spcAft>
                  <a:spcPts val="0"/>
                </a:spcAft>
                <a:buClr>
                  <a:schemeClr val="lt1"/>
                </a:buClr>
                <a:buSzPts val="1600"/>
                <a:buFont typeface="Noto Sans Symbols"/>
                <a:buNone/>
              </a:pPr>
              <a:r>
                <a:rPr b="0" i="0" lang="es-ES" sz="1600" u="none" cap="none" strike="noStrike">
                  <a:solidFill>
                    <a:schemeClr val="lt1"/>
                  </a:solidFill>
                  <a:latin typeface="Calibri"/>
                  <a:ea typeface="Calibri"/>
                  <a:cs typeface="Calibri"/>
                  <a:sym typeface="Calibri"/>
                </a:rPr>
                <a:t>ESTRATEGIA REGIONAL DE CIENCIA, TECNOLOGÍA, CONOCIMIENTO E </a:t>
              </a:r>
              <a:r>
                <a:rPr lang="es-ES" sz="1600">
                  <a:solidFill>
                    <a:schemeClr val="lt1"/>
                  </a:solidFill>
                  <a:latin typeface="Calibri"/>
                  <a:ea typeface="Calibri"/>
                  <a:cs typeface="Calibri"/>
                  <a:sym typeface="Calibri"/>
                </a:rPr>
                <a:t>INNOVACIÓN</a:t>
              </a:r>
              <a:endParaRPr/>
            </a:p>
          </p:txBody>
        </p:sp>
        <p:sp>
          <p:nvSpPr>
            <p:cNvPr id="156" name="Google Shape;156;p6"/>
            <p:cNvSpPr/>
            <p:nvPr/>
          </p:nvSpPr>
          <p:spPr>
            <a:xfrm>
              <a:off x="397177" y="2280147"/>
              <a:ext cx="1318947" cy="1318947"/>
            </a:xfrm>
            <a:prstGeom prst="ellipse">
              <a:avLst/>
            </a:prstGeom>
            <a:blipFill rotWithShape="1">
              <a:blip r:embed="rId5">
                <a:alphaModFix/>
              </a:blip>
              <a:stretch>
                <a:fillRect b="-10999" l="0" r="0" t="-10999"/>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6"/>
          <p:cNvSpPr txBox="1"/>
          <p:nvPr>
            <p:ph idx="1" type="body"/>
          </p:nvPr>
        </p:nvSpPr>
        <p:spPr>
          <a:xfrm>
            <a:off x="371912" y="793065"/>
            <a:ext cx="11448176" cy="80534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Font typeface="Noto Sans Symbols"/>
              <a:buChar char="⮚"/>
            </a:pPr>
            <a:r>
              <a:rPr lang="es-ES" sz="2400"/>
              <a:t>Validado por el </a:t>
            </a:r>
            <a:r>
              <a:rPr b="1" i="1" lang="es-ES" sz="2400"/>
              <a:t>Comité Regional de Ciencia, Tecnología, Conocimiento e Innovación</a:t>
            </a:r>
            <a:r>
              <a:rPr lang="es-ES" sz="2400"/>
              <a:t> del Gobierno Regional de Ñuble en Sesión Extraordinaria el día 30 de Mayo del 2024.</a:t>
            </a:r>
            <a:endParaRPr/>
          </a:p>
          <a:p>
            <a:pPr indent="-76200" lvl="0" marL="228600" rtl="0" algn="just">
              <a:lnSpc>
                <a:spcPct val="90000"/>
              </a:lnSpc>
              <a:spcBef>
                <a:spcPts val="1000"/>
              </a:spcBef>
              <a:spcAft>
                <a:spcPts val="0"/>
              </a:spcAft>
              <a:buClr>
                <a:schemeClr val="dk1"/>
              </a:buClr>
              <a:buSzPts val="2400"/>
              <a:buFont typeface="Noto Sans Symbols"/>
              <a:buNone/>
            </a:pPr>
            <a:r>
              <a:t/>
            </a:r>
            <a:endParaRPr sz="2400"/>
          </a:p>
          <a:p>
            <a:pPr indent="-76200" lvl="0" marL="228600" rtl="0" algn="just">
              <a:lnSpc>
                <a:spcPct val="90000"/>
              </a:lnSpc>
              <a:spcBef>
                <a:spcPts val="1000"/>
              </a:spcBef>
              <a:spcAft>
                <a:spcPts val="0"/>
              </a:spcAft>
              <a:buClr>
                <a:schemeClr val="dk1"/>
              </a:buClr>
              <a:buSzPts val="2400"/>
              <a:buFont typeface="Noto Sans Symbols"/>
              <a:buNone/>
            </a:pPr>
            <a:r>
              <a:t/>
            </a:r>
            <a:endParaRPr sz="2400"/>
          </a:p>
          <a:p>
            <a:pPr indent="-76200" lvl="0" marL="228600" rtl="0" algn="just">
              <a:lnSpc>
                <a:spcPct val="90000"/>
              </a:lnSpc>
              <a:spcBef>
                <a:spcPts val="1000"/>
              </a:spcBef>
              <a:spcAft>
                <a:spcPts val="0"/>
              </a:spcAft>
              <a:buClr>
                <a:schemeClr val="dk1"/>
              </a:buClr>
              <a:buSzPts val="2400"/>
              <a:buFont typeface="Noto Sans Symbols"/>
              <a:buNone/>
            </a:pPr>
            <a:r>
              <a:t/>
            </a:r>
            <a:endParaRPr sz="2400"/>
          </a:p>
          <a:p>
            <a:pPr indent="-76200" lvl="0" marL="228600" rtl="0" algn="just">
              <a:lnSpc>
                <a:spcPct val="90000"/>
              </a:lnSpc>
              <a:spcBef>
                <a:spcPts val="1000"/>
              </a:spcBef>
              <a:spcAft>
                <a:spcPts val="0"/>
              </a:spcAft>
              <a:buClr>
                <a:schemeClr val="dk1"/>
              </a:buClr>
              <a:buSzPts val="2400"/>
              <a:buFont typeface="Noto Sans Symbols"/>
              <a:buNone/>
            </a:pPr>
            <a:r>
              <a:t/>
            </a:r>
            <a:endParaRPr sz="2400"/>
          </a:p>
          <a:p>
            <a:pPr indent="-76200" lvl="0" marL="228600" rtl="0" algn="just">
              <a:lnSpc>
                <a:spcPct val="90000"/>
              </a:lnSpc>
              <a:spcBef>
                <a:spcPts val="1000"/>
              </a:spcBef>
              <a:spcAft>
                <a:spcPts val="0"/>
              </a:spcAft>
              <a:buClr>
                <a:schemeClr val="dk1"/>
              </a:buClr>
              <a:buSzPts val="2400"/>
              <a:buFont typeface="Noto Sans Symbols"/>
              <a:buNone/>
            </a:pPr>
            <a:r>
              <a:t/>
            </a:r>
            <a:endParaRPr sz="2400"/>
          </a:p>
          <a:p>
            <a:pPr indent="0" lvl="0" marL="0" rtl="0" algn="just">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58" name="Google Shape;158;p6"/>
          <p:cNvPicPr preferRelativeResize="0"/>
          <p:nvPr/>
        </p:nvPicPr>
        <p:blipFill rotWithShape="1">
          <a:blip r:embed="rId6">
            <a:alphaModFix/>
          </a:blip>
          <a:srcRect b="0" l="0" r="0" t="0"/>
          <a:stretch/>
        </p:blipFill>
        <p:spPr>
          <a:xfrm>
            <a:off x="454855" y="1598408"/>
            <a:ext cx="3608189" cy="2606660"/>
          </a:xfrm>
          <a:prstGeom prst="rect">
            <a:avLst/>
          </a:prstGeom>
          <a:noFill/>
          <a:ln>
            <a:noFill/>
          </a:ln>
        </p:spPr>
      </p:pic>
      <p:pic>
        <p:nvPicPr>
          <p:cNvPr id="159" name="Google Shape;159;p6"/>
          <p:cNvPicPr preferRelativeResize="0"/>
          <p:nvPr/>
        </p:nvPicPr>
        <p:blipFill rotWithShape="1">
          <a:blip r:embed="rId7">
            <a:alphaModFix/>
          </a:blip>
          <a:srcRect b="0" l="0" r="0" t="0"/>
          <a:stretch/>
        </p:blipFill>
        <p:spPr>
          <a:xfrm>
            <a:off x="471811" y="4205068"/>
            <a:ext cx="3574276" cy="1833683"/>
          </a:xfrm>
          <a:prstGeom prst="rect">
            <a:avLst/>
          </a:prstGeom>
          <a:noFill/>
          <a:ln>
            <a:noFill/>
          </a:ln>
        </p:spPr>
      </p:pic>
      <p:pic>
        <p:nvPicPr>
          <p:cNvPr id="160" name="Google Shape;160;p6"/>
          <p:cNvPicPr preferRelativeResize="0"/>
          <p:nvPr/>
        </p:nvPicPr>
        <p:blipFill rotWithShape="1">
          <a:blip r:embed="rId8">
            <a:alphaModFix/>
          </a:blip>
          <a:srcRect b="0" l="0" r="0" t="0"/>
          <a:stretch/>
        </p:blipFill>
        <p:spPr>
          <a:xfrm>
            <a:off x="4376411" y="1688366"/>
            <a:ext cx="3340380" cy="43503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7"/>
          <p:cNvSpPr txBox="1"/>
          <p:nvPr/>
        </p:nvSpPr>
        <p:spPr>
          <a:xfrm>
            <a:off x="10086910" y="6439286"/>
            <a:ext cx="1851600" cy="258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167" name="Google Shape;167;p7"/>
          <p:cNvSpPr txBox="1"/>
          <p:nvPr/>
        </p:nvSpPr>
        <p:spPr>
          <a:xfrm>
            <a:off x="292916" y="42187"/>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SECTORES ECONÓMICOS PRIORITARIOS DEL FONDO REGIONAL PARA LA PRODUCTIVIDAD Y EL DESARROLLO</a:t>
            </a:r>
            <a:endParaRPr b="0" i="0" sz="4400" u="none" cap="none" strike="noStrike">
              <a:solidFill>
                <a:schemeClr val="dk1"/>
              </a:solidFill>
              <a:latin typeface="Calibri"/>
              <a:ea typeface="Calibri"/>
              <a:cs typeface="Calibri"/>
              <a:sym typeface="Calibri"/>
            </a:endParaRPr>
          </a:p>
        </p:txBody>
      </p:sp>
      <p:sp>
        <p:nvSpPr>
          <p:cNvPr id="168" name="Google Shape;168;p7"/>
          <p:cNvSpPr/>
          <p:nvPr/>
        </p:nvSpPr>
        <p:spPr>
          <a:xfrm>
            <a:off x="1890219" y="1247478"/>
            <a:ext cx="2856121" cy="375515"/>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SECTORES PRIORITARIOS</a:t>
            </a:r>
            <a:endParaRPr b="0" i="0" sz="1800" u="none" cap="none" strike="noStrike">
              <a:solidFill>
                <a:schemeClr val="dk1"/>
              </a:solidFill>
              <a:latin typeface="Calibri"/>
              <a:ea typeface="Calibri"/>
              <a:cs typeface="Calibri"/>
              <a:sym typeface="Calibri"/>
            </a:endParaRPr>
          </a:p>
        </p:txBody>
      </p:sp>
      <p:cxnSp>
        <p:nvCxnSpPr>
          <p:cNvPr id="169" name="Google Shape;169;p7"/>
          <p:cNvCxnSpPr/>
          <p:nvPr/>
        </p:nvCxnSpPr>
        <p:spPr>
          <a:xfrm>
            <a:off x="2011733" y="1534998"/>
            <a:ext cx="2547600" cy="6600"/>
          </a:xfrm>
          <a:prstGeom prst="straightConnector1">
            <a:avLst/>
          </a:prstGeom>
          <a:solidFill>
            <a:srgbClr val="4372C3"/>
          </a:solidFill>
          <a:ln cap="flat" cmpd="sng" w="12700">
            <a:solidFill>
              <a:schemeClr val="dk1"/>
            </a:solidFill>
            <a:prstDash val="solid"/>
            <a:miter lim="800000"/>
            <a:headEnd len="sm" w="sm" type="none"/>
            <a:tailEnd len="sm" w="sm" type="none"/>
          </a:ln>
        </p:spPr>
      </p:cxnSp>
      <p:grpSp>
        <p:nvGrpSpPr>
          <p:cNvPr id="170" name="Google Shape;170;p7"/>
          <p:cNvGrpSpPr/>
          <p:nvPr/>
        </p:nvGrpSpPr>
        <p:grpSpPr>
          <a:xfrm>
            <a:off x="1686547" y="1731334"/>
            <a:ext cx="2991246" cy="3517995"/>
            <a:chOff x="587503" y="1468"/>
            <a:chExt cx="3636331" cy="4276677"/>
          </a:xfrm>
        </p:grpSpPr>
        <p:sp>
          <p:nvSpPr>
            <p:cNvPr id="171" name="Google Shape;171;p7"/>
            <p:cNvSpPr/>
            <p:nvPr/>
          </p:nvSpPr>
          <p:spPr>
            <a:xfrm rot="10800000">
              <a:off x="1024334" y="1468"/>
              <a:ext cx="3199500" cy="873600"/>
            </a:xfrm>
            <a:prstGeom prst="homePlate">
              <a:avLst>
                <a:gd fmla="val 50000" name="adj"/>
              </a:avLst>
            </a:prstGeom>
            <a:solidFill>
              <a:srgbClr val="323F4F"/>
            </a:solid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72" name="Google Shape;172;p7"/>
            <p:cNvSpPr txBox="1"/>
            <p:nvPr/>
          </p:nvSpPr>
          <p:spPr>
            <a:xfrm>
              <a:off x="1242689" y="1486"/>
              <a:ext cx="2981100" cy="873600"/>
            </a:xfrm>
            <a:prstGeom prst="rect">
              <a:avLst/>
            </a:prstGeom>
            <a:noFill/>
            <a:ln>
              <a:noFill/>
            </a:ln>
          </p:spPr>
          <p:txBody>
            <a:bodyPr anchorCtr="0" anchor="ctr" bIns="56400" lIns="316900" spcFirstLastPara="1" rIns="105300" wrap="square" tIns="56400">
              <a:noAutofit/>
            </a:bodyPr>
            <a:lstStyle/>
            <a:p>
              <a:pPr indent="0" lvl="0" marL="0" marR="0" rtl="0" algn="ctr">
                <a:lnSpc>
                  <a:spcPct val="90000"/>
                </a:lnSpc>
                <a:spcBef>
                  <a:spcPts val="0"/>
                </a:spcBef>
                <a:spcAft>
                  <a:spcPts val="0"/>
                </a:spcAft>
                <a:buClr>
                  <a:schemeClr val="lt1"/>
                </a:buClr>
                <a:buSzPts val="1481"/>
                <a:buFont typeface="Noto Sans Symbols"/>
                <a:buNone/>
              </a:pPr>
              <a:r>
                <a:rPr lang="es-ES" sz="1480">
                  <a:solidFill>
                    <a:schemeClr val="lt1"/>
                  </a:solidFill>
                  <a:latin typeface="Calibri"/>
                  <a:ea typeface="Calibri"/>
                  <a:cs typeface="Calibri"/>
                  <a:sym typeface="Calibri"/>
                </a:rPr>
                <a:t>SECTOR LOGÍSTICO</a:t>
              </a:r>
              <a:endParaRPr sz="1151"/>
            </a:p>
          </p:txBody>
        </p:sp>
        <p:sp>
          <p:nvSpPr>
            <p:cNvPr id="173" name="Google Shape;173;p7"/>
            <p:cNvSpPr/>
            <p:nvPr/>
          </p:nvSpPr>
          <p:spPr>
            <a:xfrm>
              <a:off x="587503" y="1486"/>
              <a:ext cx="873600" cy="873600"/>
            </a:xfrm>
            <a:prstGeom prst="ellipse">
              <a:avLst/>
            </a:prstGeom>
            <a:blipFill rotWithShape="1">
              <a:blip r:embed="rId4">
                <a:alphaModFix/>
              </a:blip>
              <a:stretch>
                <a:fillRect b="0" l="-25999" r="-25999" t="0"/>
              </a:stretch>
            </a:blip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74" name="Google Shape;174;p7"/>
            <p:cNvSpPr/>
            <p:nvPr/>
          </p:nvSpPr>
          <p:spPr>
            <a:xfrm rot="10800000">
              <a:off x="1024334" y="1135821"/>
              <a:ext cx="3199500" cy="873600"/>
            </a:xfrm>
            <a:prstGeom prst="homePlate">
              <a:avLst>
                <a:gd fmla="val 50000" name="adj"/>
              </a:avLst>
            </a:prstGeom>
            <a:solidFill>
              <a:srgbClr val="323F4F"/>
            </a:solid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75" name="Google Shape;175;p7"/>
            <p:cNvSpPr txBox="1"/>
            <p:nvPr/>
          </p:nvSpPr>
          <p:spPr>
            <a:xfrm>
              <a:off x="1242689" y="1135839"/>
              <a:ext cx="2981100" cy="873600"/>
            </a:xfrm>
            <a:prstGeom prst="rect">
              <a:avLst/>
            </a:prstGeom>
            <a:noFill/>
            <a:ln>
              <a:noFill/>
            </a:ln>
          </p:spPr>
          <p:txBody>
            <a:bodyPr anchorCtr="0" anchor="ctr" bIns="50150" lIns="316900" spcFirstLastPara="1" rIns="93600" wrap="square" tIns="50150">
              <a:noAutofit/>
            </a:bodyPr>
            <a:lstStyle/>
            <a:p>
              <a:pPr indent="0" lvl="0" marL="0" marR="0" rtl="0" algn="ctr">
                <a:lnSpc>
                  <a:spcPct val="90000"/>
                </a:lnSpc>
                <a:spcBef>
                  <a:spcPts val="0"/>
                </a:spcBef>
                <a:spcAft>
                  <a:spcPts val="0"/>
                </a:spcAft>
                <a:buClr>
                  <a:schemeClr val="lt1"/>
                </a:buClr>
                <a:buSzPts val="1316"/>
                <a:buFont typeface="Noto Sans Symbols"/>
                <a:buNone/>
              </a:pPr>
              <a:r>
                <a:rPr lang="es-ES" sz="1316">
                  <a:solidFill>
                    <a:schemeClr val="lt1"/>
                  </a:solidFill>
                  <a:latin typeface="Calibri"/>
                  <a:ea typeface="Calibri"/>
                  <a:cs typeface="Calibri"/>
                  <a:sym typeface="Calibri"/>
                </a:rPr>
                <a:t>AGRICULTURA AGROINDUSTRIA E INDUSTRIAS DE LA MADERA</a:t>
              </a:r>
              <a:endParaRPr sz="1151"/>
            </a:p>
          </p:txBody>
        </p:sp>
        <p:sp>
          <p:nvSpPr>
            <p:cNvPr id="176" name="Google Shape;176;p7"/>
            <p:cNvSpPr/>
            <p:nvPr/>
          </p:nvSpPr>
          <p:spPr>
            <a:xfrm>
              <a:off x="587503" y="1135839"/>
              <a:ext cx="873600" cy="873600"/>
            </a:xfrm>
            <a:prstGeom prst="ellipse">
              <a:avLst/>
            </a:prstGeom>
            <a:blipFill rotWithShape="1">
              <a:blip r:embed="rId5">
                <a:alphaModFix/>
              </a:blip>
              <a:stretch>
                <a:fillRect b="0" l="-24998" r="-24998" t="0"/>
              </a:stretch>
            </a:blip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77" name="Google Shape;177;p7"/>
            <p:cNvSpPr/>
            <p:nvPr/>
          </p:nvSpPr>
          <p:spPr>
            <a:xfrm rot="10800000">
              <a:off x="1024334" y="2270174"/>
              <a:ext cx="3199500" cy="873600"/>
            </a:xfrm>
            <a:prstGeom prst="homePlate">
              <a:avLst>
                <a:gd fmla="val 50000" name="adj"/>
              </a:avLst>
            </a:prstGeom>
            <a:solidFill>
              <a:srgbClr val="323F4F"/>
            </a:solid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78" name="Google Shape;178;p7"/>
            <p:cNvSpPr txBox="1"/>
            <p:nvPr/>
          </p:nvSpPr>
          <p:spPr>
            <a:xfrm>
              <a:off x="1242689" y="2270192"/>
              <a:ext cx="2981100" cy="873600"/>
            </a:xfrm>
            <a:prstGeom prst="rect">
              <a:avLst/>
            </a:prstGeom>
            <a:noFill/>
            <a:ln>
              <a:noFill/>
            </a:ln>
          </p:spPr>
          <p:txBody>
            <a:bodyPr anchorCtr="0" anchor="ctr" bIns="56400" lIns="316900" spcFirstLastPara="1" rIns="105300" wrap="square" tIns="56400">
              <a:noAutofit/>
            </a:bodyPr>
            <a:lstStyle/>
            <a:p>
              <a:pPr indent="0" lvl="0" marL="0" marR="0" rtl="0" algn="ctr">
                <a:lnSpc>
                  <a:spcPct val="90000"/>
                </a:lnSpc>
                <a:spcBef>
                  <a:spcPts val="0"/>
                </a:spcBef>
                <a:spcAft>
                  <a:spcPts val="0"/>
                </a:spcAft>
                <a:buClr>
                  <a:schemeClr val="lt1"/>
                </a:buClr>
                <a:buSzPts val="1481"/>
                <a:buFont typeface="Noto Sans Symbols"/>
                <a:buNone/>
              </a:pPr>
              <a:r>
                <a:rPr b="0" i="0" lang="es-ES" sz="1480" u="none" cap="none" strike="noStrike">
                  <a:solidFill>
                    <a:schemeClr val="lt1"/>
                  </a:solidFill>
                  <a:latin typeface="Calibri"/>
                  <a:ea typeface="Calibri"/>
                  <a:cs typeface="Calibri"/>
                  <a:sym typeface="Calibri"/>
                </a:rPr>
                <a:t>TURISMO Y/O MEDIOAMBIENTE</a:t>
              </a:r>
              <a:endParaRPr sz="1151"/>
            </a:p>
          </p:txBody>
        </p:sp>
        <p:sp>
          <p:nvSpPr>
            <p:cNvPr id="179" name="Google Shape;179;p7"/>
            <p:cNvSpPr/>
            <p:nvPr/>
          </p:nvSpPr>
          <p:spPr>
            <a:xfrm>
              <a:off x="587503" y="2270192"/>
              <a:ext cx="873600" cy="873600"/>
            </a:xfrm>
            <a:prstGeom prst="ellipse">
              <a:avLst/>
            </a:prstGeom>
            <a:blipFill rotWithShape="1">
              <a:blip r:embed="rId6">
                <a:alphaModFix/>
              </a:blip>
              <a:stretch>
                <a:fillRect b="0" l="-24998" r="-24998" t="0"/>
              </a:stretch>
            </a:blip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80" name="Google Shape;180;p7"/>
            <p:cNvSpPr/>
            <p:nvPr/>
          </p:nvSpPr>
          <p:spPr>
            <a:xfrm rot="10800000">
              <a:off x="1024334" y="3404527"/>
              <a:ext cx="3199500" cy="873600"/>
            </a:xfrm>
            <a:prstGeom prst="homePlate">
              <a:avLst>
                <a:gd fmla="val 50000" name="adj"/>
              </a:avLst>
            </a:prstGeom>
            <a:solidFill>
              <a:srgbClr val="323F4F"/>
            </a:solid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81" name="Google Shape;181;p7"/>
            <p:cNvSpPr txBox="1"/>
            <p:nvPr/>
          </p:nvSpPr>
          <p:spPr>
            <a:xfrm>
              <a:off x="1242689" y="3404545"/>
              <a:ext cx="2981100" cy="873600"/>
            </a:xfrm>
            <a:prstGeom prst="rect">
              <a:avLst/>
            </a:prstGeom>
            <a:noFill/>
            <a:ln>
              <a:noFill/>
            </a:ln>
          </p:spPr>
          <p:txBody>
            <a:bodyPr anchorCtr="0" anchor="ctr" bIns="56400" lIns="316900" spcFirstLastPara="1" rIns="105300" wrap="square" tIns="56400">
              <a:noAutofit/>
            </a:bodyPr>
            <a:lstStyle/>
            <a:p>
              <a:pPr indent="0" lvl="0" marL="0" marR="0" rtl="0" algn="ctr">
                <a:lnSpc>
                  <a:spcPct val="90000"/>
                </a:lnSpc>
                <a:spcBef>
                  <a:spcPts val="0"/>
                </a:spcBef>
                <a:spcAft>
                  <a:spcPts val="0"/>
                </a:spcAft>
                <a:buClr>
                  <a:schemeClr val="lt1"/>
                </a:buClr>
                <a:buSzPts val="1481"/>
                <a:buFont typeface="Noto Sans Symbols"/>
                <a:buNone/>
              </a:pPr>
              <a:r>
                <a:rPr lang="es-ES" sz="1398">
                  <a:solidFill>
                    <a:schemeClr val="lt1"/>
                  </a:solidFill>
                  <a:latin typeface="Calibri"/>
                  <a:ea typeface="Calibri"/>
                  <a:cs typeface="Calibri"/>
                  <a:sym typeface="Calibri"/>
                </a:rPr>
                <a:t>TECNOLOGÍAS DE LA INFORMACIÓN INDUSTRIAS CREATIVAS E IA</a:t>
              </a:r>
              <a:endParaRPr sz="1069"/>
            </a:p>
          </p:txBody>
        </p:sp>
      </p:grpSp>
      <p:sp>
        <p:nvSpPr>
          <p:cNvPr id="182" name="Google Shape;182;p7"/>
          <p:cNvSpPr/>
          <p:nvPr/>
        </p:nvSpPr>
        <p:spPr>
          <a:xfrm>
            <a:off x="7862022" y="1322978"/>
            <a:ext cx="2796441" cy="375515"/>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FOCOS PRIORITARIOS</a:t>
            </a:r>
            <a:endParaRPr b="0" i="0" sz="1800" u="none" cap="none" strike="noStrike">
              <a:solidFill>
                <a:schemeClr val="dk1"/>
              </a:solidFill>
              <a:latin typeface="Calibri"/>
              <a:ea typeface="Calibri"/>
              <a:cs typeface="Calibri"/>
              <a:sym typeface="Calibri"/>
            </a:endParaRPr>
          </a:p>
        </p:txBody>
      </p:sp>
      <p:cxnSp>
        <p:nvCxnSpPr>
          <p:cNvPr id="183" name="Google Shape;183;p7"/>
          <p:cNvCxnSpPr/>
          <p:nvPr/>
        </p:nvCxnSpPr>
        <p:spPr>
          <a:xfrm>
            <a:off x="7700097" y="1610499"/>
            <a:ext cx="2795400" cy="6600"/>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184" name="Google Shape;184;p7"/>
          <p:cNvSpPr/>
          <p:nvPr/>
        </p:nvSpPr>
        <p:spPr>
          <a:xfrm rot="10800000">
            <a:off x="2045893" y="5439088"/>
            <a:ext cx="2631900" cy="718500"/>
          </a:xfrm>
          <a:prstGeom prst="homePlate">
            <a:avLst>
              <a:gd fmla="val 50000" name="adj"/>
            </a:avLst>
          </a:prstGeom>
          <a:solidFill>
            <a:srgbClr val="323F4F"/>
          </a:solidFill>
          <a:ln cap="flat" cmpd="sng" w="10450">
            <a:solidFill>
              <a:schemeClr val="lt1"/>
            </a:solidFill>
            <a:prstDash val="solid"/>
            <a:miter lim="800000"/>
            <a:headEnd len="sm" w="sm" type="none"/>
            <a:tailEnd len="sm" w="sm" type="none"/>
          </a:ln>
        </p:spPr>
        <p:txBody>
          <a:bodyPr anchorCtr="0" anchor="ctr" bIns="75200" lIns="75200" spcFirstLastPara="1" rIns="75200" wrap="square" tIns="75200">
            <a:noAutofit/>
          </a:bodyPr>
          <a:lstStyle/>
          <a:p>
            <a:pPr indent="0" lvl="0" marL="0" rtl="0" algn="l">
              <a:spcBef>
                <a:spcPts val="0"/>
              </a:spcBef>
              <a:spcAft>
                <a:spcPts val="0"/>
              </a:spcAft>
              <a:buNone/>
            </a:pPr>
            <a:r>
              <a:t/>
            </a:r>
            <a:endParaRPr/>
          </a:p>
        </p:txBody>
      </p:sp>
      <p:sp>
        <p:nvSpPr>
          <p:cNvPr id="185" name="Google Shape;185;p7"/>
          <p:cNvSpPr txBox="1"/>
          <p:nvPr/>
        </p:nvSpPr>
        <p:spPr>
          <a:xfrm>
            <a:off x="2394875" y="5477700"/>
            <a:ext cx="2210700" cy="572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s-ES" sz="1398">
                <a:solidFill>
                  <a:schemeClr val="lt1"/>
                </a:solidFill>
                <a:latin typeface="Calibri"/>
                <a:ea typeface="Calibri"/>
                <a:cs typeface="Calibri"/>
                <a:sym typeface="Calibri"/>
              </a:rPr>
              <a:t>CAPITAL SOCIAL EMPRESARIAL</a:t>
            </a:r>
            <a:endParaRPr/>
          </a:p>
        </p:txBody>
      </p:sp>
      <p:sp>
        <p:nvSpPr>
          <p:cNvPr id="186" name="Google Shape;186;p7"/>
          <p:cNvSpPr/>
          <p:nvPr/>
        </p:nvSpPr>
        <p:spPr>
          <a:xfrm rot="10800000">
            <a:off x="7685721" y="5267857"/>
            <a:ext cx="2824200" cy="668400"/>
          </a:xfrm>
          <a:prstGeom prst="homePlate">
            <a:avLst>
              <a:gd fmla="val 50000" name="adj"/>
            </a:avLst>
          </a:prstGeom>
          <a:solidFill>
            <a:srgbClr val="D5DBE5"/>
          </a:solid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87" name="Google Shape;187;p7"/>
          <p:cNvSpPr txBox="1"/>
          <p:nvPr/>
        </p:nvSpPr>
        <p:spPr>
          <a:xfrm>
            <a:off x="8154400" y="5316000"/>
            <a:ext cx="2210700" cy="572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s-ES" sz="1398">
                <a:solidFill>
                  <a:schemeClr val="dk1"/>
                </a:solidFill>
                <a:latin typeface="Calibri"/>
                <a:ea typeface="Calibri"/>
                <a:cs typeface="Calibri"/>
                <a:sym typeface="Calibri"/>
              </a:rPr>
              <a:t>CAPITAL SOCIAL EMPRESARIAL</a:t>
            </a:r>
            <a:endParaRPr b="1">
              <a:solidFill>
                <a:schemeClr val="dk1"/>
              </a:solidFill>
            </a:endParaRPr>
          </a:p>
        </p:txBody>
      </p:sp>
      <p:grpSp>
        <p:nvGrpSpPr>
          <p:cNvPr id="188" name="Google Shape;188;p7"/>
          <p:cNvGrpSpPr/>
          <p:nvPr/>
        </p:nvGrpSpPr>
        <p:grpSpPr>
          <a:xfrm>
            <a:off x="1686541" y="1806625"/>
            <a:ext cx="8808947" cy="4139407"/>
            <a:chOff x="-6338324" y="1261"/>
            <a:chExt cx="10934642" cy="5138291"/>
          </a:xfrm>
        </p:grpSpPr>
        <p:sp>
          <p:nvSpPr>
            <p:cNvPr id="189" name="Google Shape;189;p7"/>
            <p:cNvSpPr/>
            <p:nvPr/>
          </p:nvSpPr>
          <p:spPr>
            <a:xfrm rot="10800000">
              <a:off x="1090403" y="1330"/>
              <a:ext cx="3505800" cy="829500"/>
            </a:xfrm>
            <a:prstGeom prst="homePlate">
              <a:avLst>
                <a:gd fmla="val 50000" name="adj"/>
              </a:avLst>
            </a:prstGeom>
            <a:solidFill>
              <a:srgbClr val="D5DBE5"/>
            </a:solid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0" name="Google Shape;190;p7"/>
            <p:cNvSpPr txBox="1"/>
            <p:nvPr/>
          </p:nvSpPr>
          <p:spPr>
            <a:xfrm>
              <a:off x="1297818" y="1261"/>
              <a:ext cx="3298500" cy="829500"/>
            </a:xfrm>
            <a:prstGeom prst="rect">
              <a:avLst/>
            </a:prstGeom>
            <a:noFill/>
            <a:ln>
              <a:noFill/>
            </a:ln>
          </p:spPr>
          <p:txBody>
            <a:bodyPr anchorCtr="0" anchor="ctr" bIns="49100" lIns="294700" spcFirstLastPara="1" rIns="91675" wrap="square" tIns="49100">
              <a:noAutofit/>
            </a:bodyPr>
            <a:lstStyle/>
            <a:p>
              <a:pPr indent="0" lvl="0" marL="0" marR="0" rtl="0" algn="ctr">
                <a:lnSpc>
                  <a:spcPct val="90000"/>
                </a:lnSpc>
                <a:spcBef>
                  <a:spcPts val="0"/>
                </a:spcBef>
                <a:spcAft>
                  <a:spcPts val="0"/>
                </a:spcAft>
                <a:buClr>
                  <a:schemeClr val="dk1"/>
                </a:buClr>
                <a:buSzPts val="1289"/>
                <a:buFont typeface="Noto Sans Symbols"/>
                <a:buNone/>
              </a:pPr>
              <a:r>
                <a:rPr b="1" lang="es-ES" sz="1289">
                  <a:solidFill>
                    <a:schemeClr val="dk1"/>
                  </a:solidFill>
                  <a:latin typeface="Calibri"/>
                  <a:ea typeface="Calibri"/>
                  <a:cs typeface="Calibri"/>
                  <a:sym typeface="Calibri"/>
                </a:rPr>
                <a:t>SECTOR LOGÍSTICO</a:t>
              </a:r>
              <a:endParaRPr sz="1127"/>
            </a:p>
          </p:txBody>
        </p:sp>
        <p:sp>
          <p:nvSpPr>
            <p:cNvPr id="191" name="Google Shape;191;p7"/>
            <p:cNvSpPr/>
            <p:nvPr/>
          </p:nvSpPr>
          <p:spPr>
            <a:xfrm>
              <a:off x="675641" y="1261"/>
              <a:ext cx="829500" cy="829500"/>
            </a:xfrm>
            <a:prstGeom prst="ellipse">
              <a:avLst/>
            </a:prstGeom>
            <a:blipFill rotWithShape="1">
              <a:blip r:embed="rId7">
                <a:alphaModFix/>
              </a:blip>
              <a:stretch>
                <a:fillRect b="0" l="-18999" r="-18999" t="0"/>
              </a:stretch>
            </a:blip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2" name="Google Shape;192;p7"/>
            <p:cNvSpPr/>
            <p:nvPr/>
          </p:nvSpPr>
          <p:spPr>
            <a:xfrm rot="10800000">
              <a:off x="1090403" y="1078531"/>
              <a:ext cx="3505800" cy="829500"/>
            </a:xfrm>
            <a:prstGeom prst="homePlate">
              <a:avLst>
                <a:gd fmla="val 50000" name="adj"/>
              </a:avLst>
            </a:prstGeom>
            <a:solidFill>
              <a:srgbClr val="D5DBE5"/>
            </a:solid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3" name="Google Shape;193;p7"/>
            <p:cNvSpPr txBox="1"/>
            <p:nvPr/>
          </p:nvSpPr>
          <p:spPr>
            <a:xfrm>
              <a:off x="1297818" y="1078462"/>
              <a:ext cx="3298500" cy="829500"/>
            </a:xfrm>
            <a:prstGeom prst="rect">
              <a:avLst/>
            </a:prstGeom>
            <a:noFill/>
            <a:ln>
              <a:noFill/>
            </a:ln>
          </p:spPr>
          <p:txBody>
            <a:bodyPr anchorCtr="0" anchor="ctr" bIns="49100" lIns="294700" spcFirstLastPara="1" rIns="91675" wrap="square" tIns="49100">
              <a:noAutofit/>
            </a:bodyPr>
            <a:lstStyle/>
            <a:p>
              <a:pPr indent="0" lvl="0" marL="0" rtl="0" algn="ctr">
                <a:lnSpc>
                  <a:spcPct val="90000"/>
                </a:lnSpc>
                <a:spcBef>
                  <a:spcPts val="0"/>
                </a:spcBef>
                <a:spcAft>
                  <a:spcPts val="0"/>
                </a:spcAft>
                <a:buClr>
                  <a:schemeClr val="lt1"/>
                </a:buClr>
                <a:buSzPts val="1224"/>
                <a:buFont typeface="Noto Sans Symbols"/>
                <a:buNone/>
              </a:pPr>
              <a:r>
                <a:rPr b="1" lang="es-ES" sz="1224">
                  <a:solidFill>
                    <a:schemeClr val="dk1"/>
                  </a:solidFill>
                  <a:latin typeface="Calibri"/>
                  <a:ea typeface="Calibri"/>
                  <a:cs typeface="Calibri"/>
                  <a:sym typeface="Calibri"/>
                </a:rPr>
                <a:t>AGRICULTURA AGROINDUSTRIA E INDUSTRIAS DE LA MADERA</a:t>
              </a:r>
              <a:endParaRPr b="1" sz="1071">
                <a:solidFill>
                  <a:schemeClr val="dk1"/>
                </a:solidFill>
              </a:endParaRPr>
            </a:p>
            <a:p>
              <a:pPr indent="0" lvl="0" marL="0" marR="0" rtl="0" algn="ctr">
                <a:lnSpc>
                  <a:spcPct val="90000"/>
                </a:lnSpc>
                <a:spcBef>
                  <a:spcPts val="0"/>
                </a:spcBef>
                <a:spcAft>
                  <a:spcPts val="0"/>
                </a:spcAft>
                <a:buClr>
                  <a:schemeClr val="dk1"/>
                </a:buClr>
                <a:buSzPts val="1289"/>
                <a:buFont typeface="Noto Sans Symbols"/>
                <a:buNone/>
              </a:pPr>
              <a:r>
                <a:t/>
              </a:r>
              <a:endParaRPr b="1" sz="1289">
                <a:solidFill>
                  <a:schemeClr val="dk1"/>
                </a:solidFill>
                <a:latin typeface="Calibri"/>
                <a:ea typeface="Calibri"/>
                <a:cs typeface="Calibri"/>
                <a:sym typeface="Calibri"/>
              </a:endParaRPr>
            </a:p>
          </p:txBody>
        </p:sp>
        <p:sp>
          <p:nvSpPr>
            <p:cNvPr id="194" name="Google Shape;194;p7"/>
            <p:cNvSpPr/>
            <p:nvPr/>
          </p:nvSpPr>
          <p:spPr>
            <a:xfrm>
              <a:off x="-6338324" y="3445207"/>
              <a:ext cx="829500" cy="829500"/>
            </a:xfrm>
            <a:prstGeom prst="ellipse">
              <a:avLst/>
            </a:prstGeom>
            <a:blipFill rotWithShape="1">
              <a:blip r:embed="rId8">
                <a:alphaModFix/>
              </a:blip>
              <a:stretch>
                <a:fillRect b="0" l="-44999" r="-44999" t="0"/>
              </a:stretch>
            </a:blip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5" name="Google Shape;195;p7"/>
            <p:cNvSpPr/>
            <p:nvPr/>
          </p:nvSpPr>
          <p:spPr>
            <a:xfrm rot="10800000">
              <a:off x="1090403" y="2155733"/>
              <a:ext cx="3505800" cy="829500"/>
            </a:xfrm>
            <a:prstGeom prst="homePlate">
              <a:avLst>
                <a:gd fmla="val 50000" name="adj"/>
              </a:avLst>
            </a:prstGeom>
            <a:solidFill>
              <a:srgbClr val="D5DBE5"/>
            </a:solid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6" name="Google Shape;196;p7"/>
            <p:cNvSpPr txBox="1"/>
            <p:nvPr/>
          </p:nvSpPr>
          <p:spPr>
            <a:xfrm>
              <a:off x="1297818" y="2155664"/>
              <a:ext cx="3298500" cy="829500"/>
            </a:xfrm>
            <a:prstGeom prst="rect">
              <a:avLst/>
            </a:prstGeom>
            <a:noFill/>
            <a:ln>
              <a:noFill/>
            </a:ln>
          </p:spPr>
          <p:txBody>
            <a:bodyPr anchorCtr="0" anchor="ctr" bIns="49100" lIns="294700" spcFirstLastPara="1" rIns="91675" wrap="square" tIns="49100">
              <a:noAutofit/>
            </a:bodyPr>
            <a:lstStyle/>
            <a:p>
              <a:pPr indent="0" lvl="0" marL="0" rtl="0" algn="ctr">
                <a:lnSpc>
                  <a:spcPct val="90000"/>
                </a:lnSpc>
                <a:spcBef>
                  <a:spcPts val="0"/>
                </a:spcBef>
                <a:spcAft>
                  <a:spcPts val="0"/>
                </a:spcAft>
                <a:buClr>
                  <a:schemeClr val="lt1"/>
                </a:buClr>
                <a:buSzPts val="1377"/>
                <a:buFont typeface="Noto Sans Symbols"/>
                <a:buNone/>
              </a:pPr>
              <a:r>
                <a:rPr b="1" lang="es-ES" sz="1284">
                  <a:solidFill>
                    <a:schemeClr val="dk1"/>
                  </a:solidFill>
                  <a:latin typeface="Calibri"/>
                  <a:ea typeface="Calibri"/>
                  <a:cs typeface="Calibri"/>
                  <a:sym typeface="Calibri"/>
                </a:rPr>
                <a:t>TURISMO Y/O MEDIOAMBIENTE</a:t>
              </a:r>
              <a:endParaRPr b="1" sz="1034">
                <a:solidFill>
                  <a:schemeClr val="dk1"/>
                </a:solidFill>
              </a:endParaRPr>
            </a:p>
          </p:txBody>
        </p:sp>
        <p:sp>
          <p:nvSpPr>
            <p:cNvPr id="197" name="Google Shape;197;p7"/>
            <p:cNvSpPr/>
            <p:nvPr/>
          </p:nvSpPr>
          <p:spPr>
            <a:xfrm>
              <a:off x="695486" y="4310052"/>
              <a:ext cx="829500" cy="829500"/>
            </a:xfrm>
            <a:prstGeom prst="ellipse">
              <a:avLst/>
            </a:prstGeom>
            <a:blipFill rotWithShape="1">
              <a:blip r:embed="rId9">
                <a:alphaModFix/>
              </a:blip>
              <a:stretch>
                <a:fillRect b="0" l="-55999" r="-55999" t="0"/>
              </a:stretch>
            </a:blip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8" name="Google Shape;198;p7"/>
            <p:cNvSpPr/>
            <p:nvPr/>
          </p:nvSpPr>
          <p:spPr>
            <a:xfrm rot="10800000">
              <a:off x="1090403" y="3232935"/>
              <a:ext cx="3505800" cy="829500"/>
            </a:xfrm>
            <a:prstGeom prst="homePlate">
              <a:avLst>
                <a:gd fmla="val 50000" name="adj"/>
              </a:avLst>
            </a:prstGeom>
            <a:solidFill>
              <a:srgbClr val="D5DBE5"/>
            </a:solid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sp>
          <p:nvSpPr>
            <p:cNvPr id="199" name="Google Shape;199;p7"/>
            <p:cNvSpPr txBox="1"/>
            <p:nvPr/>
          </p:nvSpPr>
          <p:spPr>
            <a:xfrm>
              <a:off x="1212121" y="3215224"/>
              <a:ext cx="3298500" cy="829500"/>
            </a:xfrm>
            <a:prstGeom prst="rect">
              <a:avLst/>
            </a:prstGeom>
            <a:noFill/>
            <a:ln>
              <a:noFill/>
            </a:ln>
          </p:spPr>
          <p:txBody>
            <a:bodyPr anchorCtr="0" anchor="ctr" bIns="49100" lIns="294700" spcFirstLastPara="1" rIns="91675" wrap="square" tIns="49100">
              <a:noAutofit/>
            </a:bodyPr>
            <a:lstStyle/>
            <a:p>
              <a:pPr indent="0" lvl="0" marL="0" rtl="0" algn="ctr">
                <a:lnSpc>
                  <a:spcPct val="90000"/>
                </a:lnSpc>
                <a:spcBef>
                  <a:spcPts val="0"/>
                </a:spcBef>
                <a:spcAft>
                  <a:spcPts val="0"/>
                </a:spcAft>
                <a:buClr>
                  <a:schemeClr val="lt1"/>
                </a:buClr>
                <a:buSzPts val="1377"/>
                <a:buFont typeface="Noto Sans Symbols"/>
                <a:buNone/>
              </a:pPr>
              <a:r>
                <a:rPr b="1" lang="es-ES" sz="1300">
                  <a:solidFill>
                    <a:schemeClr val="dk1"/>
                  </a:solidFill>
                  <a:latin typeface="Calibri"/>
                  <a:ea typeface="Calibri"/>
                  <a:cs typeface="Calibri"/>
                  <a:sym typeface="Calibri"/>
                </a:rPr>
                <a:t>TECNOLOGÍAS DE LA INFORMACIÓN INDUSTRIAS CREATIVAS E IA</a:t>
              </a:r>
              <a:endParaRPr b="1" sz="1127">
                <a:solidFill>
                  <a:schemeClr val="dk1"/>
                </a:solidFill>
                <a:highlight>
                  <a:schemeClr val="dk1"/>
                </a:highlight>
              </a:endParaRPr>
            </a:p>
          </p:txBody>
        </p:sp>
        <p:sp>
          <p:nvSpPr>
            <p:cNvPr id="200" name="Google Shape;200;p7"/>
            <p:cNvSpPr/>
            <p:nvPr/>
          </p:nvSpPr>
          <p:spPr>
            <a:xfrm>
              <a:off x="695460" y="3207962"/>
              <a:ext cx="829500" cy="829500"/>
            </a:xfrm>
            <a:prstGeom prst="ellipse">
              <a:avLst/>
            </a:prstGeom>
            <a:blipFill rotWithShape="1">
              <a:blip r:embed="rId10">
                <a:alphaModFix/>
              </a:blip>
              <a:stretch>
                <a:fillRect b="0" l="-46999" r="-46987" t="0"/>
              </a:stretch>
            </a:blipFill>
            <a:ln cap="flat" cmpd="sng" w="10225">
              <a:solidFill>
                <a:schemeClr val="lt1"/>
              </a:solidFill>
              <a:prstDash val="solid"/>
              <a:miter lim="800000"/>
              <a:headEnd len="sm" w="sm" type="none"/>
              <a:tailEnd len="sm" w="sm" type="none"/>
            </a:ln>
          </p:spPr>
          <p:txBody>
            <a:bodyPr anchorCtr="0" anchor="ctr" bIns="73650" lIns="73650" spcFirstLastPara="1" rIns="73650" wrap="square" tIns="73650">
              <a:noAutofit/>
            </a:bodyPr>
            <a:lstStyle/>
            <a:p>
              <a:pPr indent="0" lvl="0" marL="0" rtl="0" algn="l">
                <a:spcBef>
                  <a:spcPts val="0"/>
                </a:spcBef>
                <a:spcAft>
                  <a:spcPts val="0"/>
                </a:spcAft>
                <a:buNone/>
              </a:pPr>
              <a:r>
                <a:t/>
              </a:r>
              <a:endParaRPr/>
            </a:p>
          </p:txBody>
        </p:sp>
      </p:grpSp>
      <p:pic>
        <p:nvPicPr>
          <p:cNvPr id="201" name="Google Shape;201;p7"/>
          <p:cNvPicPr preferRelativeResize="0"/>
          <p:nvPr/>
        </p:nvPicPr>
        <p:blipFill>
          <a:blip r:embed="rId11">
            <a:alphaModFix/>
          </a:blip>
          <a:stretch>
            <a:fillRect/>
          </a:stretch>
        </p:blipFill>
        <p:spPr>
          <a:xfrm>
            <a:off x="7273150" y="2661175"/>
            <a:ext cx="726900" cy="668400"/>
          </a:xfrm>
          <a:prstGeom prst="ellipse">
            <a:avLst/>
          </a:prstGeom>
          <a:noFill/>
          <a:ln>
            <a:noFill/>
          </a:ln>
        </p:spPr>
      </p:pic>
      <p:pic>
        <p:nvPicPr>
          <p:cNvPr id="202" name="Google Shape;202;p7"/>
          <p:cNvPicPr preferRelativeResize="0"/>
          <p:nvPr/>
        </p:nvPicPr>
        <p:blipFill>
          <a:blip r:embed="rId12">
            <a:alphaModFix/>
          </a:blip>
          <a:stretch>
            <a:fillRect/>
          </a:stretch>
        </p:blipFill>
        <p:spPr>
          <a:xfrm>
            <a:off x="7292200" y="3542125"/>
            <a:ext cx="688800" cy="668400"/>
          </a:xfrm>
          <a:prstGeom prst="ellipse">
            <a:avLst/>
          </a:prstGeom>
          <a:noFill/>
          <a:ln>
            <a:noFill/>
          </a:ln>
        </p:spPr>
      </p:pic>
      <p:pic>
        <p:nvPicPr>
          <p:cNvPr id="203" name="Google Shape;203;p7"/>
          <p:cNvPicPr preferRelativeResize="0"/>
          <p:nvPr/>
        </p:nvPicPr>
        <p:blipFill>
          <a:blip r:embed="rId13">
            <a:alphaModFix/>
          </a:blip>
          <a:stretch>
            <a:fillRect/>
          </a:stretch>
        </p:blipFill>
        <p:spPr>
          <a:xfrm>
            <a:off x="1686550" y="5474133"/>
            <a:ext cx="688800" cy="6459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8"/>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210" name="Google Shape;210;p8"/>
          <p:cNvSpPr txBox="1"/>
          <p:nvPr/>
        </p:nvSpPr>
        <p:spPr>
          <a:xfrm>
            <a:off x="292916" y="-99820"/>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ADMISIBILIDAD DE LAS INICIATIVAS</a:t>
            </a:r>
            <a:endParaRPr b="0" i="0" sz="4400" u="none" cap="none" strike="noStrike">
              <a:solidFill>
                <a:schemeClr val="dk1"/>
              </a:solidFill>
              <a:latin typeface="Calibri"/>
              <a:ea typeface="Calibri"/>
              <a:cs typeface="Calibri"/>
              <a:sym typeface="Calibri"/>
            </a:endParaRPr>
          </a:p>
        </p:txBody>
      </p:sp>
      <p:sp>
        <p:nvSpPr>
          <p:cNvPr id="211" name="Google Shape;211;p8"/>
          <p:cNvSpPr/>
          <p:nvPr/>
        </p:nvSpPr>
        <p:spPr>
          <a:xfrm>
            <a:off x="4180413" y="777233"/>
            <a:ext cx="4319549" cy="374559"/>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ADMISIBILIDAD ADMINISTRATIVA</a:t>
            </a:r>
            <a:endParaRPr b="0" i="0" sz="1800" u="none" cap="none" strike="noStrike">
              <a:solidFill>
                <a:schemeClr val="dk1"/>
              </a:solidFill>
              <a:latin typeface="Calibri"/>
              <a:ea typeface="Calibri"/>
              <a:cs typeface="Calibri"/>
              <a:sym typeface="Calibri"/>
            </a:endParaRPr>
          </a:p>
        </p:txBody>
      </p:sp>
      <p:cxnSp>
        <p:nvCxnSpPr>
          <p:cNvPr id="212" name="Google Shape;212;p8"/>
          <p:cNvCxnSpPr/>
          <p:nvPr/>
        </p:nvCxnSpPr>
        <p:spPr>
          <a:xfrm>
            <a:off x="4180413" y="1083911"/>
            <a:ext cx="3721595" cy="0"/>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213" name="Google Shape;213;p8"/>
          <p:cNvSpPr txBox="1"/>
          <p:nvPr/>
        </p:nvSpPr>
        <p:spPr>
          <a:xfrm>
            <a:off x="292916" y="1093493"/>
            <a:ext cx="11606100" cy="5448900"/>
          </a:xfrm>
          <a:prstGeom prst="rect">
            <a:avLst/>
          </a:prstGeom>
          <a:noFill/>
          <a:ln>
            <a:noFill/>
          </a:ln>
        </p:spPr>
        <p:txBody>
          <a:bodyPr anchorCtr="0" anchor="t" bIns="45700" lIns="91425" spcFirstLastPara="1" rIns="91425" wrap="square" tIns="45700">
            <a:spAutoFit/>
          </a:bodyPr>
          <a:lstStyle/>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Registro en línea del programa (disponible al momento de la postulación en la web del GORE de Ñuble) con todos los campos completados.</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En el registro en línea antes señalado, debe vincular la iniciativa con el pilar estratégico, sector prioritario y focos prioritarios establecidos en los apartados N°3, N°3.1 y N°3.2 de las presentes bases.</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Formulario de admisibilidad (deben estar todos los campos completados).</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El postulante debe estar contenido en alguna de las categorías del apartado 4 de las bases del presente fondo.</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Personalidad jurídica que acredite lo anterior</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Se deben presentar máximo dos iniciativas por unidad técnica o postulante, si se excede de este límite se aceptarán las dos primeras por orden cronológico de ingreso a la presente postulación a excepción de las unidades técnicas o postulantes que acrediten presencia en la región (sede), las cuales podrán presentar como máximo cinco iniciativas.</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Carta de patrocinio de la postulación, firmada por el Rector, Director o Jefe de Servicio de la unidad postulante.</a:t>
            </a:r>
            <a:endParaRPr/>
          </a:p>
          <a:p>
            <a:pPr indent="-171450" lvl="0" marL="171450" marR="76200" rtl="0" algn="just">
              <a:spcBef>
                <a:spcPts val="0"/>
              </a:spcBef>
              <a:spcAft>
                <a:spcPts val="0"/>
              </a:spcAft>
              <a:buClr>
                <a:srgbClr val="0070C0"/>
              </a:buClr>
              <a:buSzPts val="1500"/>
              <a:buFont typeface="Noto Sans Symbols"/>
              <a:buChar char="✔"/>
            </a:pPr>
            <a:r>
              <a:rPr b="1" i="1" lang="es-ES" sz="1500" u="none" cap="none" strike="noStrike">
                <a:solidFill>
                  <a:srgbClr val="0070C0"/>
                </a:solidFill>
                <a:latin typeface="Arial"/>
                <a:ea typeface="Arial"/>
                <a:cs typeface="Arial"/>
                <a:sym typeface="Arial"/>
              </a:rPr>
              <a:t>El máximo monto a imputar a remuneraciones con cargo al Fondo Regional será de un </a:t>
            </a:r>
            <a:r>
              <a:rPr b="1" i="1" lang="es-ES" sz="1500">
                <a:solidFill>
                  <a:srgbClr val="0070C0"/>
                </a:solidFill>
              </a:rPr>
              <a:t>25</a:t>
            </a:r>
            <a:r>
              <a:rPr b="1" i="1" lang="es-ES" sz="1500" u="none" cap="none" strike="noStrike">
                <a:solidFill>
                  <a:srgbClr val="0070C0"/>
                </a:solidFill>
                <a:latin typeface="Arial"/>
                <a:ea typeface="Arial"/>
                <a:cs typeface="Arial"/>
                <a:sym typeface="Arial"/>
              </a:rPr>
              <a:t>% del monto total de la iniciativa financiada con dichos fondos.</a:t>
            </a:r>
            <a:endParaRPr/>
          </a:p>
          <a:p>
            <a:pPr indent="-171450" lvl="0" marL="171450" marR="76200" rtl="0" algn="just">
              <a:spcBef>
                <a:spcPts val="0"/>
              </a:spcBef>
              <a:spcAft>
                <a:spcPts val="0"/>
              </a:spcAft>
              <a:buClr>
                <a:srgbClr val="0070C0"/>
              </a:buClr>
              <a:buSzPts val="1500"/>
              <a:buFont typeface="Noto Sans Symbols"/>
              <a:buChar char="✔"/>
            </a:pPr>
            <a:r>
              <a:rPr b="1" i="1" lang="es-ES" sz="1500" u="none" cap="none" strike="noStrike">
                <a:solidFill>
                  <a:srgbClr val="0070C0"/>
                </a:solidFill>
                <a:latin typeface="Arial"/>
                <a:ea typeface="Arial"/>
                <a:cs typeface="Arial"/>
                <a:sym typeface="Arial"/>
              </a:rPr>
              <a:t>El plazo máximo de ejecución no deberá exceder los 30 meses.</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La iniciativa debe tener, en relación a sus beneficiarios, un alcance regional (es decir, beneficiar a las 21 comunas), salvo aquellas que por su naturaleza, abarque un territorio más particular (como ejemplo; Valle del Itata, Territorios en Desarrollo, otros).</a:t>
            </a:r>
            <a:endParaRPr/>
          </a:p>
          <a:p>
            <a:pPr indent="-171450" lvl="0" marL="171450" marR="76200" rtl="0" algn="just">
              <a:spcBef>
                <a:spcPts val="0"/>
              </a:spcBef>
              <a:spcAft>
                <a:spcPts val="0"/>
              </a:spcAft>
              <a:buClr>
                <a:srgbClr val="0070C0"/>
              </a:buClr>
              <a:buSzPts val="1500"/>
              <a:buFont typeface="Noto Sans Symbols"/>
              <a:buChar char="✔"/>
            </a:pPr>
            <a:r>
              <a:rPr b="1" i="1" lang="es-ES" sz="1500" u="none" cap="none" strike="noStrike">
                <a:solidFill>
                  <a:srgbClr val="0070C0"/>
                </a:solidFill>
                <a:latin typeface="Arial"/>
                <a:ea typeface="Arial"/>
                <a:cs typeface="Arial"/>
                <a:sym typeface="Arial"/>
              </a:rPr>
              <a:t>La iniciativa debe tener, en relación a su personal contratado, a lo menos 1 profesional residente en la Región de Ñuble, cuyo objeto consiste en dejar capacidades instaladas en el territorio. Para lo anterior, deberá adjuntar un certificado respaldando aquello.</a:t>
            </a:r>
            <a:endParaRPr/>
          </a:p>
          <a:p>
            <a:pPr indent="-171450" lvl="0" marL="171450" marR="76200" rtl="0" algn="just">
              <a:spcBef>
                <a:spcPts val="0"/>
              </a:spcBef>
              <a:spcAft>
                <a:spcPts val="0"/>
              </a:spcAft>
              <a:buClr>
                <a:srgbClr val="000000"/>
              </a:buClr>
              <a:buSzPts val="1500"/>
              <a:buFont typeface="Noto Sans Symbols"/>
              <a:buChar char="✔"/>
            </a:pPr>
            <a:r>
              <a:rPr b="0" i="1" lang="es-ES" sz="1500" u="none" cap="none" strike="noStrike">
                <a:solidFill>
                  <a:srgbClr val="000000"/>
                </a:solidFill>
                <a:latin typeface="Arial"/>
                <a:ea typeface="Arial"/>
                <a:cs typeface="Arial"/>
                <a:sym typeface="Arial"/>
              </a:rPr>
              <a:t>Certificado que acredite que los gastos administrativos (entiéndase equipo ejecutor) imputados a boletas de alimentación, pasajes nacionales (solo locomoción colectiva), peajes y boletas de estacionamiento, serán asumidos por la Unidad Técnica o Institución Ejecutora.</a:t>
            </a:r>
            <a:endParaRPr/>
          </a:p>
          <a:p>
            <a:pPr indent="-171450" lvl="0" marL="285750" marR="0" rtl="0" algn="l">
              <a:spcBef>
                <a:spcPts val="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9"/>
          <p:cNvSpPr txBox="1"/>
          <p:nvPr/>
        </p:nvSpPr>
        <p:spPr>
          <a:xfrm>
            <a:off x="10086910" y="6439286"/>
            <a:ext cx="1851571" cy="25891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s-ES" sz="1000" u="none" cap="none" strike="noStrike">
                <a:solidFill>
                  <a:srgbClr val="404040"/>
                </a:solidFill>
                <a:latin typeface="Calibri"/>
                <a:ea typeface="Calibri"/>
                <a:cs typeface="Calibri"/>
                <a:sym typeface="Calibri"/>
              </a:rPr>
              <a:t>División de Fomento e Industria</a:t>
            </a:r>
            <a:endParaRPr b="1" i="0" sz="1000" u="none" cap="none" strike="noStrike">
              <a:solidFill>
                <a:schemeClr val="dk1"/>
              </a:solidFill>
              <a:latin typeface="Calibri"/>
              <a:ea typeface="Calibri"/>
              <a:cs typeface="Calibri"/>
              <a:sym typeface="Calibri"/>
            </a:endParaRPr>
          </a:p>
        </p:txBody>
      </p:sp>
      <p:sp>
        <p:nvSpPr>
          <p:cNvPr id="220" name="Google Shape;220;p9"/>
          <p:cNvSpPr txBox="1"/>
          <p:nvPr/>
        </p:nvSpPr>
        <p:spPr>
          <a:xfrm>
            <a:off x="292916" y="-99820"/>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Calibri"/>
              <a:buNone/>
            </a:pPr>
            <a:r>
              <a:rPr b="1" i="1" lang="es-ES" sz="3200" u="sng" cap="none" strike="noStrike">
                <a:solidFill>
                  <a:srgbClr val="000000"/>
                </a:solidFill>
                <a:latin typeface="Calibri"/>
                <a:ea typeface="Calibri"/>
                <a:cs typeface="Calibri"/>
                <a:sym typeface="Calibri"/>
              </a:rPr>
              <a:t>ADMISIBILIDAD DE LAS INICIATIVAS</a:t>
            </a:r>
            <a:endParaRPr b="0" i="0" sz="4400" u="none" cap="none" strike="noStrike">
              <a:solidFill>
                <a:schemeClr val="dk1"/>
              </a:solidFill>
              <a:latin typeface="Calibri"/>
              <a:ea typeface="Calibri"/>
              <a:cs typeface="Calibri"/>
              <a:sym typeface="Calibri"/>
            </a:endParaRPr>
          </a:p>
        </p:txBody>
      </p:sp>
      <p:cxnSp>
        <p:nvCxnSpPr>
          <p:cNvPr id="221" name="Google Shape;221;p9"/>
          <p:cNvCxnSpPr/>
          <p:nvPr/>
        </p:nvCxnSpPr>
        <p:spPr>
          <a:xfrm>
            <a:off x="4336108" y="1107159"/>
            <a:ext cx="2795453" cy="6566"/>
          </a:xfrm>
          <a:prstGeom prst="straightConnector1">
            <a:avLst/>
          </a:prstGeom>
          <a:solidFill>
            <a:srgbClr val="4372C3"/>
          </a:solidFill>
          <a:ln cap="flat" cmpd="sng" w="12700">
            <a:solidFill>
              <a:schemeClr val="dk1"/>
            </a:solidFill>
            <a:prstDash val="solid"/>
            <a:miter lim="800000"/>
            <a:headEnd len="sm" w="sm" type="none"/>
            <a:tailEnd len="sm" w="sm" type="none"/>
          </a:ln>
        </p:spPr>
      </p:cxnSp>
      <p:sp>
        <p:nvSpPr>
          <p:cNvPr id="222" name="Google Shape;222;p9"/>
          <p:cNvSpPr/>
          <p:nvPr/>
        </p:nvSpPr>
        <p:spPr>
          <a:xfrm>
            <a:off x="4326517" y="813935"/>
            <a:ext cx="4040798" cy="374559"/>
          </a:xfrm>
          <a:custGeom>
            <a:rect b="b" l="l" r="r" t="t"/>
            <a:pathLst>
              <a:path extrusionOk="0" h="4172385" w="1705147">
                <a:moveTo>
                  <a:pt x="0" y="0"/>
                </a:moveTo>
                <a:lnTo>
                  <a:pt x="1705147" y="0"/>
                </a:lnTo>
                <a:lnTo>
                  <a:pt x="1705147" y="4172385"/>
                </a:lnTo>
                <a:lnTo>
                  <a:pt x="0" y="4172385"/>
                </a:lnTo>
                <a:lnTo>
                  <a:pt x="0" y="0"/>
                </a:lnTo>
                <a:close/>
              </a:path>
            </a:pathLst>
          </a:cu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800"/>
              <a:buFont typeface="Century Gothic"/>
              <a:buNone/>
            </a:pPr>
            <a:r>
              <a:rPr b="1" i="0" lang="es-ES" sz="1800" u="none" cap="none" strike="noStrike">
                <a:solidFill>
                  <a:schemeClr val="dk1"/>
                </a:solidFill>
                <a:latin typeface="Century Gothic"/>
                <a:ea typeface="Century Gothic"/>
                <a:cs typeface="Century Gothic"/>
                <a:sym typeface="Century Gothic"/>
              </a:rPr>
              <a:t>ADMISIBILIDAD TÉCNICA</a:t>
            </a:r>
            <a:endParaRPr b="0" i="0" sz="1800" u="none" cap="none" strike="noStrike">
              <a:solidFill>
                <a:schemeClr val="dk1"/>
              </a:solidFill>
              <a:latin typeface="Calibri"/>
              <a:ea typeface="Calibri"/>
              <a:cs typeface="Calibri"/>
              <a:sym typeface="Calibri"/>
            </a:endParaRPr>
          </a:p>
        </p:txBody>
      </p:sp>
      <p:sp>
        <p:nvSpPr>
          <p:cNvPr id="223" name="Google Shape;223;p9"/>
          <p:cNvSpPr txBox="1"/>
          <p:nvPr/>
        </p:nvSpPr>
        <p:spPr>
          <a:xfrm>
            <a:off x="-61669" y="1225743"/>
            <a:ext cx="5405455" cy="5386090"/>
          </a:xfrm>
          <a:prstGeom prst="rect">
            <a:avLst/>
          </a:prstGeom>
          <a:noFill/>
          <a:ln>
            <a:noFill/>
          </a:ln>
        </p:spPr>
        <p:txBody>
          <a:bodyPr anchorCtr="0" anchor="t" bIns="45700" lIns="91425" spcFirstLastPara="1" rIns="91425" wrap="square" tIns="45700">
            <a:spAutoFit/>
          </a:bodyPr>
          <a:lstStyle/>
          <a:p>
            <a:pPr indent="0" lvl="0" marL="457200" marR="76200" rtl="0" algn="just">
              <a:spcBef>
                <a:spcPts val="0"/>
              </a:spcBef>
              <a:spcAft>
                <a:spcPts val="0"/>
              </a:spcAft>
              <a:buNone/>
            </a:pPr>
            <a:r>
              <a:rPr b="0" i="1" lang="es-ES" sz="1400" u="none" cap="none" strike="noStrike">
                <a:solidFill>
                  <a:srgbClr val="000000"/>
                </a:solidFill>
                <a:latin typeface="Arial"/>
                <a:ea typeface="Arial"/>
                <a:cs typeface="Arial"/>
                <a:sym typeface="Arial"/>
              </a:rPr>
              <a:t>Conformado por una comisión de admisibilidad técnica, que podrá subdividirse en subcomités dependiendo del volumen y sectores postulados, compuesta por diversos representantes del territorio regional con un </a:t>
            </a:r>
            <a:r>
              <a:rPr b="1" i="1" lang="es-ES" sz="1400" u="none" cap="none" strike="noStrike">
                <a:solidFill>
                  <a:srgbClr val="000000"/>
                </a:solidFill>
                <a:latin typeface="Arial"/>
                <a:ea typeface="Arial"/>
                <a:cs typeface="Arial"/>
                <a:sym typeface="Arial"/>
              </a:rPr>
              <a:t>máximo de 11 integrantes </a:t>
            </a:r>
            <a:r>
              <a:rPr b="0" i="1" lang="es-ES" sz="1400" u="none" cap="none" strike="noStrike">
                <a:solidFill>
                  <a:srgbClr val="000000"/>
                </a:solidFill>
                <a:latin typeface="Arial"/>
                <a:ea typeface="Arial"/>
                <a:cs typeface="Arial"/>
                <a:sym typeface="Arial"/>
              </a:rPr>
              <a:t>vinculados al fomento e innovación en la Región de Ñuble, los cuales revisarán al menos los siguientes puntos:</a:t>
            </a:r>
            <a:endParaRPr/>
          </a:p>
          <a:p>
            <a:pPr indent="-285750" lvl="0" marL="742950" marR="76200" rtl="0" algn="just">
              <a:spcBef>
                <a:spcPts val="0"/>
              </a:spcBef>
              <a:spcAft>
                <a:spcPts val="0"/>
              </a:spcAft>
              <a:buClr>
                <a:srgbClr val="000000"/>
              </a:buClr>
              <a:buSzPts val="1400"/>
              <a:buFont typeface="Noto Sans Symbols"/>
              <a:buChar char="✔"/>
            </a:pPr>
            <a:r>
              <a:rPr b="1" i="1" lang="es-ES" sz="1400" u="none" cap="none" strike="noStrike">
                <a:solidFill>
                  <a:srgbClr val="000000"/>
                </a:solidFill>
                <a:latin typeface="Arial"/>
                <a:ea typeface="Arial"/>
                <a:cs typeface="Arial"/>
                <a:sym typeface="Arial"/>
              </a:rPr>
              <a:t>Coherencia global de la iniciativa</a:t>
            </a:r>
            <a:endParaRPr/>
          </a:p>
          <a:p>
            <a:pPr indent="-285750" lvl="0" marL="742950" marR="76200" rtl="0" algn="just">
              <a:spcBef>
                <a:spcPts val="0"/>
              </a:spcBef>
              <a:spcAft>
                <a:spcPts val="0"/>
              </a:spcAft>
              <a:buClr>
                <a:srgbClr val="000000"/>
              </a:buClr>
              <a:buSzPts val="1400"/>
              <a:buFont typeface="Noto Sans Symbols"/>
              <a:buChar char="✔"/>
            </a:pPr>
            <a:r>
              <a:rPr b="1" i="1" lang="es-ES" sz="1400" u="none" cap="none" strike="noStrike">
                <a:solidFill>
                  <a:srgbClr val="000000"/>
                </a:solidFill>
                <a:latin typeface="Arial"/>
                <a:ea typeface="Arial"/>
                <a:cs typeface="Arial"/>
                <a:sym typeface="Arial"/>
              </a:rPr>
              <a:t>Coherencia con respecto a los objetivos de desarrollo regional.</a:t>
            </a:r>
            <a:endParaRPr/>
          </a:p>
          <a:p>
            <a:pPr indent="-285750" lvl="0" marL="742950" marR="76200" rtl="0" algn="just">
              <a:spcBef>
                <a:spcPts val="0"/>
              </a:spcBef>
              <a:spcAft>
                <a:spcPts val="0"/>
              </a:spcAft>
              <a:buClr>
                <a:srgbClr val="000000"/>
              </a:buClr>
              <a:buSzPts val="1400"/>
              <a:buFont typeface="Noto Sans Symbols"/>
              <a:buChar char="✔"/>
            </a:pPr>
            <a:r>
              <a:rPr b="1" i="1" lang="es-ES" sz="1400" u="none" cap="none" strike="noStrike">
                <a:solidFill>
                  <a:srgbClr val="000000"/>
                </a:solidFill>
                <a:latin typeface="Arial"/>
                <a:ea typeface="Arial"/>
                <a:cs typeface="Arial"/>
                <a:sym typeface="Arial"/>
              </a:rPr>
              <a:t>Coherencia entre los componentes de la iniciativa con respecto a su propósito y actividades.</a:t>
            </a:r>
            <a:endParaRPr/>
          </a:p>
          <a:p>
            <a:pPr indent="-285750" lvl="0" marL="742950" marR="76200" rtl="0" algn="just">
              <a:spcBef>
                <a:spcPts val="0"/>
              </a:spcBef>
              <a:spcAft>
                <a:spcPts val="0"/>
              </a:spcAft>
              <a:buClr>
                <a:srgbClr val="000000"/>
              </a:buClr>
              <a:buSzPts val="1400"/>
              <a:buFont typeface="Noto Sans Symbols"/>
              <a:buChar char="✔"/>
            </a:pPr>
            <a:r>
              <a:rPr b="1" i="1" lang="es-ES" sz="1400" u="none" cap="none" strike="noStrike">
                <a:solidFill>
                  <a:srgbClr val="000000"/>
                </a:solidFill>
                <a:latin typeface="Arial"/>
                <a:ea typeface="Arial"/>
                <a:cs typeface="Arial"/>
                <a:sym typeface="Arial"/>
              </a:rPr>
              <a:t>Mérito Innovador.</a:t>
            </a:r>
            <a:endParaRPr/>
          </a:p>
          <a:p>
            <a:pPr indent="0" lvl="0" marL="457200" marR="76200" rtl="0" algn="just">
              <a:spcBef>
                <a:spcPts val="0"/>
              </a:spcBef>
              <a:spcAft>
                <a:spcPts val="0"/>
              </a:spcAft>
              <a:buNone/>
            </a:pPr>
            <a:r>
              <a:rPr b="0" i="1" lang="es-ES" sz="1400" u="none" cap="none" strike="noStrike">
                <a:solidFill>
                  <a:srgbClr val="000000"/>
                </a:solidFill>
                <a:latin typeface="Arial"/>
                <a:ea typeface="Arial"/>
                <a:cs typeface="Arial"/>
                <a:sym typeface="Arial"/>
              </a:rPr>
              <a:t>Los puntajes que se obtengan por cada uno de los evaluadores serán promediados ponderadamente entre todos los que integren la respectiva comisión, </a:t>
            </a:r>
            <a:r>
              <a:rPr b="1" i="1" lang="es-ES" sz="1400" u="none" cap="none" strike="noStrike">
                <a:solidFill>
                  <a:srgbClr val="000000"/>
                </a:solidFill>
                <a:latin typeface="Arial"/>
                <a:ea typeface="Arial"/>
                <a:cs typeface="Arial"/>
                <a:sym typeface="Arial"/>
              </a:rPr>
              <a:t>siendo los 5 puntos el puntaje mínimo para que una iniciativa sea considerada “Elegible”</a:t>
            </a:r>
            <a:r>
              <a:rPr b="0" i="1" lang="es-ES" sz="1400" u="none" cap="none" strike="noStrike">
                <a:solidFill>
                  <a:srgbClr val="000000"/>
                </a:solidFill>
                <a:latin typeface="Arial"/>
                <a:ea typeface="Arial"/>
                <a:cs typeface="Arial"/>
                <a:sym typeface="Arial"/>
              </a:rPr>
              <a:t>. Una vez que la comisión de admisibilidad califique cada una de las iniciativas, se elaborará una planilla la cual ordenará las iniciativas en un ranking desde la que haya tenido mejor puntuación hasta la con menor puntuación.</a:t>
            </a:r>
            <a:endParaRPr b="0" i="1" sz="1800" u="none" cap="none" strike="noStrike">
              <a:solidFill>
                <a:srgbClr val="000000"/>
              </a:solidFill>
              <a:latin typeface="Arial"/>
              <a:ea typeface="Arial"/>
              <a:cs typeface="Arial"/>
              <a:sym typeface="Arial"/>
            </a:endParaRPr>
          </a:p>
          <a:p>
            <a:pPr indent="-171450" lvl="0" marL="742950" marR="76200" rtl="0" algn="just">
              <a:spcBef>
                <a:spcPts val="0"/>
              </a:spcBef>
              <a:spcAft>
                <a:spcPts val="0"/>
              </a:spcAft>
              <a:buClr>
                <a:schemeClr val="dk1"/>
              </a:buClr>
              <a:buSzPts val="1800"/>
              <a:buFont typeface="Noto Sans Symbols"/>
              <a:buNone/>
            </a:pPr>
            <a:r>
              <a:t/>
            </a:r>
            <a:endParaRPr b="0" i="1" sz="1800" u="none" cap="none" strike="noStrike">
              <a:solidFill>
                <a:srgbClr val="000000"/>
              </a:solidFill>
              <a:latin typeface="Arial"/>
              <a:ea typeface="Arial"/>
              <a:cs typeface="Arial"/>
              <a:sym typeface="Arial"/>
            </a:endParaRPr>
          </a:p>
          <a:p>
            <a:pPr indent="-57150" lvl="0" marL="171450" marR="76200" rtl="0" algn="just">
              <a:spcBef>
                <a:spcPts val="0"/>
              </a:spcBef>
              <a:spcAft>
                <a:spcPts val="0"/>
              </a:spcAft>
              <a:buClr>
                <a:schemeClr val="dk1"/>
              </a:buClr>
              <a:buSzPts val="1800"/>
              <a:buFont typeface="Noto Sans Symbols"/>
              <a:buNone/>
            </a:pPr>
            <a:r>
              <a:t/>
            </a:r>
            <a:endParaRPr b="0" i="1" sz="1800" u="none" cap="none" strike="noStrike">
              <a:solidFill>
                <a:srgbClr val="000000"/>
              </a:solidFill>
              <a:latin typeface="Arial"/>
              <a:ea typeface="Arial"/>
              <a:cs typeface="Arial"/>
              <a:sym typeface="Arial"/>
            </a:endParaRPr>
          </a:p>
        </p:txBody>
      </p:sp>
      <p:pic>
        <p:nvPicPr>
          <p:cNvPr id="224" name="Google Shape;224;p9"/>
          <p:cNvPicPr preferRelativeResize="0"/>
          <p:nvPr/>
        </p:nvPicPr>
        <p:blipFill rotWithShape="1">
          <a:blip r:embed="rId4">
            <a:alphaModFix/>
          </a:blip>
          <a:srcRect b="0" l="0" r="0" t="0"/>
          <a:stretch/>
        </p:blipFill>
        <p:spPr>
          <a:xfrm>
            <a:off x="4887437" y="1665237"/>
            <a:ext cx="7187117" cy="1325563"/>
          </a:xfrm>
          <a:prstGeom prst="rect">
            <a:avLst/>
          </a:prstGeom>
          <a:noFill/>
          <a:ln>
            <a:noFill/>
          </a:ln>
        </p:spPr>
      </p:pic>
      <p:pic>
        <p:nvPicPr>
          <p:cNvPr id="225" name="Google Shape;225;p9"/>
          <p:cNvPicPr preferRelativeResize="0"/>
          <p:nvPr/>
        </p:nvPicPr>
        <p:blipFill rotWithShape="1">
          <a:blip r:embed="rId5">
            <a:alphaModFix/>
          </a:blip>
          <a:srcRect b="0" l="0" r="0" t="0"/>
          <a:stretch/>
        </p:blipFill>
        <p:spPr>
          <a:xfrm>
            <a:off x="5595331" y="3232833"/>
            <a:ext cx="6193543" cy="27223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2023-05-25T18:19:34Z</dcterms:created>
  <dc:creator>Cristóbal Andrés Casaborne Palacios</dc:creator>
</cp:coreProperties>
</file>